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147477268" r:id="rId6"/>
    <p:sldId id="2147477250" r:id="rId7"/>
    <p:sldId id="2147477255" r:id="rId8"/>
    <p:sldId id="2147477254" r:id="rId9"/>
    <p:sldId id="2147477258" r:id="rId10"/>
    <p:sldId id="2147477260" r:id="rId11"/>
    <p:sldId id="2147477257" r:id="rId12"/>
    <p:sldId id="259" r:id="rId13"/>
    <p:sldId id="2147477288" r:id="rId14"/>
    <p:sldId id="2147307957" r:id="rId15"/>
    <p:sldId id="2147477275" r:id="rId16"/>
    <p:sldId id="2147477279" r:id="rId17"/>
    <p:sldId id="264" r:id="rId18"/>
    <p:sldId id="2147477280" r:id="rId19"/>
    <p:sldId id="2147477281" r:id="rId20"/>
    <p:sldId id="2147477283" r:id="rId21"/>
    <p:sldId id="2147477284" r:id="rId22"/>
    <p:sldId id="2147477287" r:id="rId23"/>
    <p:sldId id="2147477271" r:id="rId24"/>
    <p:sldId id="2147477270" r:id="rId25"/>
    <p:sldId id="2147477277" r:id="rId26"/>
    <p:sldId id="2147477274" r:id="rId27"/>
    <p:sldId id="2147477276" r:id="rId28"/>
    <p:sldId id="2147477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022D78"/>
    <a:srgbClr val="01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153" autoAdjust="0"/>
  </p:normalViewPr>
  <p:slideViewPr>
    <p:cSldViewPr snapToGrid="0">
      <p:cViewPr varScale="1">
        <p:scale>
          <a:sx n="54" d="100"/>
          <a:sy n="54" d="100"/>
        </p:scale>
        <p:origin x="2754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22AA-D39E-4086-95E3-ED50FAA3820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D4FE-70A2-4ADE-8FF4-0F6DA54AA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55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98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558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57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84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372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09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24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59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68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57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910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90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9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9261B"/>
              </a:solidFill>
              <a:effectLst/>
              <a:latin typeface="__tiempos_b6f14e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885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spcAft>
                <a:spcPts val="3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0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2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1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4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1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FD4FE-70A2-4ADE-8FF4-0F6DA54AAA5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63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Titlepage" descr="A blue and white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EBCA7EA0-61D6-1E5C-609E-0D89F3F868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A0DD9-7278-24F0-97A0-E8C41BDE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9" y="1779859"/>
            <a:ext cx="662940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E9F02-71DB-063D-2C45-2B384A45B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4249782" cy="96882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5C6-D93C-C735-AB3A-16FB812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7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03F-FE9D-4A9E-107D-2F2FA73C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413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90D5-96C5-4E34-B31B-8DE0650E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D0B0-E7CD-2A6D-718C-45CA03E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327673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3053-D5D6-F75B-2E8B-021ECD6D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41001"/>
            <a:ext cx="836022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8F34-12EC-AA1D-D08A-423E07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64C-CB29-B2B4-02A2-17CD09E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F35A-E27E-E5D9-8B51-5055ACF7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589"/>
            <a:ext cx="10515600" cy="91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8E7-0310-D317-7AFD-2D1FD1B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2377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64C6D-51A7-CBD7-FB75-5A763C1E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E54C-1A6A-230D-D750-3D990373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31BB-54CF-AAB5-08B1-53A54AD7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0F2-B033-A366-5486-F375B7CB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5424"/>
            <a:ext cx="10515600" cy="801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14BF4-E384-926E-8617-F2284210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914" y="1197021"/>
            <a:ext cx="4634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5A9B6-D26B-21A6-C684-6DDE3704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6914" y="2020933"/>
            <a:ext cx="4634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94B9-212D-399A-5440-82CC2081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6569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D5C3A-B75B-16FA-A6F0-7D2FF79B1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465690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31A39-4D97-B72C-7F6D-492E33AD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0CE25-46C9-7EC1-52AF-F90D747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EF2-E81B-55FE-B461-4AF9878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4458902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CA48-6C75-7DA0-664E-4FBD6A9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BF4D-FE1E-E4D2-B850-AAADC53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818DB-B4BB-A0B5-347D-1EA39EBA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091C-739B-C5A5-54B5-08AB5437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72065-C49E-4933-9897-9AA337870F74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A7F79-81EB-EF85-58B5-6CC661A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8CD4-8C1A-5620-1033-C91A036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A859-A039-7AFA-8D3B-6B56046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409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0FB-4453-5ADD-6E97-5719CFC6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48" y="504098"/>
            <a:ext cx="5898469" cy="53916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D7A3-892B-336C-A42F-EBF026E5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4074"/>
            <a:ext cx="3932237" cy="33244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777C-CB76-A662-DE4F-0F05FE0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EAAA2-9735-981B-24D6-0485D6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A3E0-C9C8-3859-4E22-A97FF63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7797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E76CD-25AD-BC57-926A-4D7A17EF2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8388" y="477974"/>
            <a:ext cx="5942012" cy="54307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D59-1326-02D8-1D9D-814C201DD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7949"/>
            <a:ext cx="3932237" cy="34594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image">
            <a:extLst>
              <a:ext uri="{FF2B5EF4-FFF2-40B4-BE49-F238E27FC236}">
                <a16:creationId xmlns:a16="http://schemas.microsoft.com/office/drawing/2014/main" id="{ECA62FC8-9792-6AFD-9E7F-4771FBB8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3FB3-3B4F-CF3C-0571-AE1EA3A2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32F8-2049-8848-A5EF-C0F1F855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480" y="1834900"/>
            <a:ext cx="9209313" cy="41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7D41-1F4E-4524-2852-4950773B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6D9-EB6A-45B7-B8AC-901702B19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760" y="6456498"/>
            <a:ext cx="515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3EF14-5230-40A3-9F2B-30B2B369EC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55B92-A595-DB4F-2A60-C86D0A61A1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8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FC9A-38E8-F9A8-9695-8428B0B29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54" y="1134740"/>
            <a:ext cx="844644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NoSQL, YesCosmos: Build that Eventually Consistent Application using Azure Cosmos DB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54" y="5678858"/>
            <a:ext cx="6242738" cy="96882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Teena Idnani,</a:t>
            </a:r>
          </a:p>
          <a:p>
            <a:r>
              <a:rPr lang="en-US" dirty="0"/>
              <a:t>Senior Lead Software Engineer, JP Morgan Chase, </a:t>
            </a:r>
          </a:p>
          <a:p>
            <a:r>
              <a:rPr lang="en-US" b="1" dirty="0">
                <a:solidFill>
                  <a:schemeClr val="accent1"/>
                </a:solidFill>
              </a:rPr>
              <a:t>LinkedIn: @teenaidnani</a:t>
            </a:r>
          </a:p>
          <a:p>
            <a:endParaRPr lang="en-US" dirty="0"/>
          </a:p>
        </p:txBody>
      </p:sp>
      <p:pic>
        <p:nvPicPr>
          <p:cNvPr id="9" name="Picture 8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45BBB8A-6755-B825-5309-10052C92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8" y="3170054"/>
            <a:ext cx="1932553" cy="22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7"/>
    </mc:Choice>
    <mc:Fallback xmlns="">
      <p:transition spd="slow" advTm="123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720" y="2637027"/>
            <a:ext cx="961784" cy="93321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69821" y="3911663"/>
            <a:ext cx="267109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Globally Distributed Data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9516" y="2681668"/>
            <a:ext cx="857036" cy="85703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524213" y="3911663"/>
            <a:ext cx="2618720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Multi-Model APIs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770" y="2681672"/>
            <a:ext cx="999875" cy="84751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431469" y="3911663"/>
            <a:ext cx="2660620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and Instant Scalability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0573" y="2659347"/>
            <a:ext cx="761810" cy="89512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391099" y="3911663"/>
            <a:ext cx="2597770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Guaranteed High Availability</a:t>
            </a:r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B929A45-BA11-DFC6-1ED4-D8B5EDFF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Key Features: Azure Cosmos DB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53747C-50A1-4DE3-A5B9-8B4C57B88C98}"/>
              </a:ext>
            </a:extLst>
          </p:cNvPr>
          <p:cNvCxnSpPr>
            <a:cxnSpLocks/>
          </p:cNvCxnSpPr>
          <p:nvPr/>
        </p:nvCxnSpPr>
        <p:spPr>
          <a:xfrm flipH="1" flipV="1">
            <a:off x="10210219" y="3730901"/>
            <a:ext cx="8259" cy="1074749"/>
          </a:xfrm>
          <a:prstGeom prst="line">
            <a:avLst/>
          </a:prstGeom>
          <a:ln w="19050" cap="rnd">
            <a:solidFill>
              <a:schemeClr val="accent5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85A2D5-CE4E-45AB-AEFC-3468E8358E05}"/>
              </a:ext>
            </a:extLst>
          </p:cNvPr>
          <p:cNvCxnSpPr>
            <a:cxnSpLocks/>
          </p:cNvCxnSpPr>
          <p:nvPr/>
        </p:nvCxnSpPr>
        <p:spPr>
          <a:xfrm flipH="1" flipV="1">
            <a:off x="1667063" y="3580776"/>
            <a:ext cx="8259" cy="1074749"/>
          </a:xfrm>
          <a:prstGeom prst="line">
            <a:avLst/>
          </a:prstGeom>
          <a:ln w="19050" cap="rnd">
            <a:solidFill>
              <a:schemeClr val="accent5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438DF3-3986-48B9-B194-0865455FB16D}"/>
              </a:ext>
            </a:extLst>
          </p:cNvPr>
          <p:cNvCxnSpPr>
            <a:cxnSpLocks/>
          </p:cNvCxnSpPr>
          <p:nvPr/>
        </p:nvCxnSpPr>
        <p:spPr>
          <a:xfrm flipH="1" flipV="1">
            <a:off x="5824676" y="3608759"/>
            <a:ext cx="8259" cy="1074749"/>
          </a:xfrm>
          <a:prstGeom prst="line">
            <a:avLst/>
          </a:prstGeom>
          <a:ln w="19050" cap="rnd">
            <a:solidFill>
              <a:schemeClr val="accent5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06B352-B544-4FB0-9C19-28478F82DB9A}"/>
              </a:ext>
            </a:extLst>
          </p:cNvPr>
          <p:cNvCxnSpPr>
            <a:cxnSpLocks/>
          </p:cNvCxnSpPr>
          <p:nvPr/>
        </p:nvCxnSpPr>
        <p:spPr>
          <a:xfrm>
            <a:off x="1095781" y="3429000"/>
            <a:ext cx="10716023" cy="0"/>
          </a:xfrm>
          <a:prstGeom prst="straightConnector1">
            <a:avLst/>
          </a:prstGeom>
          <a:ln w="454025" cap="sq">
            <a:gradFill flip="none" rotWithShape="1">
              <a:gsLst>
                <a:gs pos="80000">
                  <a:schemeClr val="accent4">
                    <a:lumMod val="50000"/>
                  </a:schemeClr>
                </a:gs>
                <a:gs pos="60000">
                  <a:srgbClr val="0C7DA9"/>
                </a:gs>
                <a:gs pos="22000">
                  <a:srgbClr val="53C2ED"/>
                </a:gs>
                <a:gs pos="0">
                  <a:schemeClr val="accent4">
                    <a:lumMod val="40000"/>
                    <a:lumOff val="60000"/>
                  </a:schemeClr>
                </a:gs>
                <a:gs pos="40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  <a:headEnd type="none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41787-D56D-4566-839D-2E90A6A41B7B}"/>
              </a:ext>
            </a:extLst>
          </p:cNvPr>
          <p:cNvSpPr txBox="1"/>
          <p:nvPr/>
        </p:nvSpPr>
        <p:spPr>
          <a:xfrm>
            <a:off x="94169" y="4576391"/>
            <a:ext cx="314578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AmazonEmberBold"/>
              </a:rPr>
              <a:t>Reads always return latest write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78BC62-FBAF-4957-823E-E664185945D4}"/>
              </a:ext>
            </a:extLst>
          </p:cNvPr>
          <p:cNvSpPr/>
          <p:nvPr/>
        </p:nvSpPr>
        <p:spPr>
          <a:xfrm>
            <a:off x="5335290" y="3761340"/>
            <a:ext cx="1182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Session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BE17CC-6118-45B4-ADD3-372D0F408A7C}"/>
              </a:ext>
            </a:extLst>
          </p:cNvPr>
          <p:cNvSpPr txBox="1"/>
          <p:nvPr/>
        </p:nvSpPr>
        <p:spPr>
          <a:xfrm>
            <a:off x="4453717" y="4488021"/>
            <a:ext cx="3104707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EmberBold"/>
              </a:rPr>
              <a:t>Consistency within user session, but not across sessions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A2588E-6D1E-43A7-92EF-75B3D64C5896}"/>
              </a:ext>
            </a:extLst>
          </p:cNvPr>
          <p:cNvSpPr txBox="1"/>
          <p:nvPr/>
        </p:nvSpPr>
        <p:spPr>
          <a:xfrm>
            <a:off x="2218900" y="1503969"/>
            <a:ext cx="2733797" cy="795667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2160"/>
              </a:spcAft>
              <a:defRPr sz="1800">
                <a:solidFill>
                  <a:schemeClr val="accent4"/>
                </a:solidFill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Configured staleness in time or operations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150D37-FD82-43B2-B167-A63B3F77D127}"/>
              </a:ext>
            </a:extLst>
          </p:cNvPr>
          <p:cNvCxnSpPr>
            <a:cxnSpLocks/>
          </p:cNvCxnSpPr>
          <p:nvPr/>
        </p:nvCxnSpPr>
        <p:spPr>
          <a:xfrm flipV="1">
            <a:off x="3614876" y="2158579"/>
            <a:ext cx="0" cy="982205"/>
          </a:xfrm>
          <a:prstGeom prst="line">
            <a:avLst/>
          </a:prstGeom>
          <a:ln w="19050" cap="rnd">
            <a:solidFill>
              <a:schemeClr val="accent5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E6751D-2527-4467-9D5B-2939B3E1C7C4}"/>
              </a:ext>
            </a:extLst>
          </p:cNvPr>
          <p:cNvSpPr txBox="1"/>
          <p:nvPr/>
        </p:nvSpPr>
        <p:spPr>
          <a:xfrm>
            <a:off x="6911444" y="1500072"/>
            <a:ext cx="2733797" cy="795667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2160"/>
              </a:spcAft>
              <a:defRPr sz="1800">
                <a:solidFill>
                  <a:schemeClr val="accent4"/>
                </a:solidFill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Reads lag behind but maintain write order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C9A6C3-D40B-40DE-BB69-F898A8D46459}"/>
              </a:ext>
            </a:extLst>
          </p:cNvPr>
          <p:cNvCxnSpPr>
            <a:cxnSpLocks/>
          </p:cNvCxnSpPr>
          <p:nvPr/>
        </p:nvCxnSpPr>
        <p:spPr>
          <a:xfrm flipV="1">
            <a:off x="8260177" y="2158579"/>
            <a:ext cx="0" cy="1021188"/>
          </a:xfrm>
          <a:prstGeom prst="line">
            <a:avLst/>
          </a:prstGeom>
          <a:ln w="19050" cap="rnd">
            <a:solidFill>
              <a:schemeClr val="accent5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F9976D7-23B5-47AC-AA99-DC4FBD9C4A1F}"/>
              </a:ext>
            </a:extLst>
          </p:cNvPr>
          <p:cNvSpPr/>
          <p:nvPr/>
        </p:nvSpPr>
        <p:spPr>
          <a:xfrm>
            <a:off x="9619218" y="3761340"/>
            <a:ext cx="1182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Eventual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D8E884-C65A-4AAA-BD55-4984364BE114}"/>
              </a:ext>
            </a:extLst>
          </p:cNvPr>
          <p:cNvSpPr txBox="1"/>
          <p:nvPr/>
        </p:nvSpPr>
        <p:spPr>
          <a:xfrm>
            <a:off x="8834368" y="4626521"/>
            <a:ext cx="2844134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Reads may return out of order writes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BB9B4-218D-D611-3B1B-61A3CB161C01}"/>
              </a:ext>
            </a:extLst>
          </p:cNvPr>
          <p:cNvSpPr/>
          <p:nvPr/>
        </p:nvSpPr>
        <p:spPr>
          <a:xfrm>
            <a:off x="7422899" y="2432898"/>
            <a:ext cx="1528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Consistent Prefix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B6F4A-62AA-7683-9EB1-F9E404396EBB}"/>
              </a:ext>
            </a:extLst>
          </p:cNvPr>
          <p:cNvSpPr/>
          <p:nvPr/>
        </p:nvSpPr>
        <p:spPr>
          <a:xfrm>
            <a:off x="2992073" y="2419393"/>
            <a:ext cx="146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Bounded Staleness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31547-C9B7-6566-A33A-6C933450E514}"/>
              </a:ext>
            </a:extLst>
          </p:cNvPr>
          <p:cNvSpPr txBox="1"/>
          <p:nvPr/>
        </p:nvSpPr>
        <p:spPr>
          <a:xfrm>
            <a:off x="2654300" y="323942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Higher Availability, Lower Latency, Higher Throughput</a:t>
            </a:r>
          </a:p>
        </p:txBody>
      </p:sp>
      <p:sp>
        <p:nvSpPr>
          <p:cNvPr id="11" name="Title 17">
            <a:extLst>
              <a:ext uri="{FF2B5EF4-FFF2-40B4-BE49-F238E27FC236}">
                <a16:creationId xmlns:a16="http://schemas.microsoft.com/office/drawing/2014/main" id="{E324BDCB-C79D-DCA1-3D25-3BA70859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43516"/>
          </a:xfrm>
        </p:spPr>
        <p:txBody>
          <a:bodyPr anchor="ctr"/>
          <a:lstStyle/>
          <a:p>
            <a:pPr algn="ctr"/>
            <a:r>
              <a:rPr lang="en-IN" dirty="0"/>
              <a:t>Consistency Models in Azure CosmosDB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CC67A2-F2A9-4066-A68F-0FF8C1EFBA89}"/>
              </a:ext>
            </a:extLst>
          </p:cNvPr>
          <p:cNvSpPr/>
          <p:nvPr/>
        </p:nvSpPr>
        <p:spPr>
          <a:xfrm>
            <a:off x="1237197" y="3703320"/>
            <a:ext cx="974944" cy="40011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8185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4" grpId="0"/>
      <p:bldP spid="51" grpId="0"/>
      <p:bldP spid="56" grpId="0"/>
      <p:bldP spid="57" grpId="0"/>
      <p:bldP spid="3" grpId="0"/>
      <p:bldP spid="8" grpId="0"/>
      <p:bldP spid="10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B4F8-A8C2-BA61-AE87-B5028DDB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5" y="224505"/>
            <a:ext cx="10515600" cy="1325563"/>
          </a:xfrm>
        </p:spPr>
        <p:txBody>
          <a:bodyPr/>
          <a:lstStyle/>
          <a:p>
            <a:r>
              <a:rPr lang="en-IN" dirty="0"/>
              <a:t>Change/Reduce consistency model with SDK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978D0-0D05-2516-F1F9-D5089076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29" y="3270960"/>
            <a:ext cx="9115927" cy="1822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F443B-3E60-1487-07BE-41A4ED029151}"/>
              </a:ext>
            </a:extLst>
          </p:cNvPr>
          <p:cNvSpPr txBox="1"/>
          <p:nvPr/>
        </p:nvSpPr>
        <p:spPr>
          <a:xfrm>
            <a:off x="1871241" y="1922915"/>
            <a:ext cx="828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Cannot increase the strength of the consistency model used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73BA6-788B-07BF-2350-8EA9448B8371}"/>
              </a:ext>
            </a:extLst>
          </p:cNvPr>
          <p:cNvSpPr txBox="1"/>
          <p:nvPr/>
        </p:nvSpPr>
        <p:spPr>
          <a:xfrm>
            <a:off x="1871240" y="2306656"/>
            <a:ext cx="828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2.   Consistency only applies to the read part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1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B4F8-A8C2-BA61-AE87-B5028DDB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5" y="224505"/>
            <a:ext cx="10515600" cy="1325563"/>
          </a:xfrm>
        </p:spPr>
        <p:txBody>
          <a:bodyPr/>
          <a:lstStyle/>
          <a:p>
            <a:r>
              <a:rPr lang="en-IN" dirty="0"/>
              <a:t>Change/Reduce consistency model with SDK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B04BA-4740-8F78-B298-75EC3D4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61" y="2149041"/>
            <a:ext cx="9353834" cy="2194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D94A-39FD-E602-A3EA-F80904CA9FD6}"/>
              </a:ext>
            </a:extLst>
          </p:cNvPr>
          <p:cNvSpPr txBox="1"/>
          <p:nvPr/>
        </p:nvSpPr>
        <p:spPr>
          <a:xfrm>
            <a:off x="944565" y="1480222"/>
            <a:ext cx="828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Reading the Item after setting the consistency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3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0316" y="96364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4" name="Object 3"/>
          <p:cNvSpPr/>
          <p:nvPr/>
        </p:nvSpPr>
        <p:spPr>
          <a:xfrm>
            <a:off x="709664" y="2347495"/>
            <a:ext cx="3456711" cy="6525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70"/>
              </a:lnSpc>
              <a:buNone/>
            </a:pPr>
            <a:r>
              <a:rPr lang="en-US" sz="2040" dirty="0">
                <a:solidFill>
                  <a:schemeClr val="tx2">
                    <a:lumMod val="10000"/>
                    <a:lumOff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inconsistent reads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761810" y="2535844"/>
            <a:ext cx="3456711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Object 8"/>
          <p:cNvSpPr/>
          <p:nvPr/>
        </p:nvSpPr>
        <p:spPr>
          <a:xfrm>
            <a:off x="4464610" y="1544863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0" name="Object 9"/>
          <p:cNvSpPr/>
          <p:nvPr/>
        </p:nvSpPr>
        <p:spPr>
          <a:xfrm>
            <a:off x="5120173" y="2545944"/>
            <a:ext cx="3456711" cy="326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chemeClr val="tx2">
                    <a:lumMod val="10000"/>
                    <a:lumOff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Conflict resolution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089031" y="4034785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3" name="Object 12"/>
          <p:cNvSpPr/>
          <p:nvPr/>
        </p:nvSpPr>
        <p:spPr>
          <a:xfrm>
            <a:off x="2924968" y="4857742"/>
            <a:ext cx="3456711" cy="6525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chemeClr val="tx2">
                    <a:lumMod val="10000"/>
                    <a:lumOff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Asynchronous programming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96000" y="4022025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6" name="Object 15"/>
          <p:cNvSpPr/>
          <p:nvPr/>
        </p:nvSpPr>
        <p:spPr>
          <a:xfrm>
            <a:off x="6953179" y="5020891"/>
            <a:ext cx="1886021" cy="326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chemeClr val="tx2">
                    <a:lumMod val="10000"/>
                    <a:lumOff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Idempotency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453089" y="1542572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9" name="Object 18"/>
          <p:cNvSpPr/>
          <p:nvPr/>
        </p:nvSpPr>
        <p:spPr>
          <a:xfrm>
            <a:off x="9232447" y="2545944"/>
            <a:ext cx="3456711" cy="326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chemeClr val="tx2">
                    <a:lumMod val="10000"/>
                    <a:lumOff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Change Feed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D850A80-EAC1-77D7-A075-9FFA9F20E9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Programming for Eventual Consistency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736-D48E-A260-D6B0-97AA5B9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Programming for Eventual Consistency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83FA5F-C758-CECD-03D0-9F7A7F0B42E9}"/>
              </a:ext>
            </a:extLst>
          </p:cNvPr>
          <p:cNvSpPr/>
          <p:nvPr/>
        </p:nvSpPr>
        <p:spPr>
          <a:xfrm>
            <a:off x="393835" y="2136717"/>
            <a:ext cx="2775843" cy="14395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78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Handling inconsistent reads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BBF8E9E-D9E7-EC26-B3FD-6E9AA4731051}"/>
              </a:ext>
            </a:extLst>
          </p:cNvPr>
          <p:cNvSpPr/>
          <p:nvPr/>
        </p:nvSpPr>
        <p:spPr>
          <a:xfrm>
            <a:off x="393835" y="3846212"/>
            <a:ext cx="2679565" cy="133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867"/>
              </a:spcBef>
              <a:buNone/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query with session tokens and handle potential stale reads by retrying with latest session.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DABC61-766D-BDE6-9F0C-40C1ADB0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8" y="1973195"/>
            <a:ext cx="8193237" cy="38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736-D48E-A260-D6B0-97AA5B9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335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Programming for Eventual Consistency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83FA5F-C758-CECD-03D0-9F7A7F0B42E9}"/>
              </a:ext>
            </a:extLst>
          </p:cNvPr>
          <p:cNvSpPr/>
          <p:nvPr/>
        </p:nvSpPr>
        <p:spPr>
          <a:xfrm>
            <a:off x="1866967" y="1907571"/>
            <a:ext cx="8458065" cy="1075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2.1  Conflict resolution: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Create a last-writer-wins conflict resolution policy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algn="ctr">
              <a:lnSpc>
                <a:spcPts val="3780"/>
              </a:lnSpc>
              <a:buNone/>
            </a:pPr>
            <a:endParaRPr lang="en-US" sz="240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2ED1685-330D-460F-2898-177A17FC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67" y="2978272"/>
            <a:ext cx="8458065" cy="2127128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00C6DAC8-3773-047F-9DC3-5E4220E4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default path for last-writer-wins is the timestamp field or the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</a:rPr>
              <a:t>_ts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property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6916024-BD45-ADC2-79C1-0A77A3CC2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5257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default path for last-writer-wins is the timestamp field or the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FMono-Regular"/>
              </a:rPr>
              <a:t>_ts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property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1C79D-DE1D-5DAE-0025-51D0E3B050FA}"/>
              </a:ext>
            </a:extLst>
          </p:cNvPr>
          <p:cNvSpPr txBox="1"/>
          <p:nvPr/>
        </p:nvSpPr>
        <p:spPr>
          <a:xfrm>
            <a:off x="2814772" y="5410201"/>
            <a:ext cx="689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The default path for last-writer-wins is the timestamp field or the _</a:t>
            </a:r>
            <a:r>
              <a:rPr lang="en-IN" dirty="0" err="1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ts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property </a:t>
            </a:r>
          </a:p>
        </p:txBody>
      </p:sp>
    </p:spTree>
    <p:extLst>
      <p:ext uri="{BB962C8B-B14F-4D97-AF65-F5344CB8AC3E}">
        <p14:creationId xmlns:p14="http://schemas.microsoft.com/office/powerpoint/2010/main" val="26994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736-D48E-A260-D6B0-97AA5B9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" y="0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Programming for Eventual Consistency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83FA5F-C758-CECD-03D0-9F7A7F0B42E9}"/>
              </a:ext>
            </a:extLst>
          </p:cNvPr>
          <p:cNvSpPr/>
          <p:nvPr/>
        </p:nvSpPr>
        <p:spPr>
          <a:xfrm>
            <a:off x="1866967" y="1815736"/>
            <a:ext cx="8458065" cy="14395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2.2 Conflict Resolution: Create a custom conflict resolution policy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3009E-A1FE-EE6B-FD07-658E445B8CB3}"/>
              </a:ext>
            </a:extLst>
          </p:cNvPr>
          <p:cNvSpPr txBox="1"/>
          <p:nvPr/>
        </p:nvSpPr>
        <p:spPr>
          <a:xfrm>
            <a:off x="2085975" y="4974298"/>
            <a:ext cx="689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Need to register a merge stored procedure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3E9F067-9996-2777-2502-4F6F1E7BF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67" y="2720305"/>
            <a:ext cx="9807784" cy="20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736-D48E-A260-D6B0-97AA5B9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635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Programming for Eventual Consistency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83FA5F-C758-CECD-03D0-9F7A7F0B42E9}"/>
              </a:ext>
            </a:extLst>
          </p:cNvPr>
          <p:cNvSpPr/>
          <p:nvPr/>
        </p:nvSpPr>
        <p:spPr>
          <a:xfrm>
            <a:off x="1816167" y="1447436"/>
            <a:ext cx="8458065" cy="14395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2.3 Conflict Resolution: Handle each conflict 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pic>
        <p:nvPicPr>
          <p:cNvPr id="8" name="Picture 7" descr="A computer screen shot of text">
            <a:extLst>
              <a:ext uri="{FF2B5EF4-FFF2-40B4-BE49-F238E27FC236}">
                <a16:creationId xmlns:a16="http://schemas.microsoft.com/office/drawing/2014/main" id="{8EDFB680-C630-EB6C-8DA3-A6D854A1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7" y="2167212"/>
            <a:ext cx="9756323" cy="3046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EFEC6-9A78-D598-94EB-93B2546B85FD}"/>
              </a:ext>
            </a:extLst>
          </p:cNvPr>
          <p:cNvSpPr txBox="1"/>
          <p:nvPr/>
        </p:nvSpPr>
        <p:spPr>
          <a:xfrm>
            <a:off x="2489200" y="5408500"/>
            <a:ext cx="8191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Each conflict will show up in the conflict feed.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It's up to you to handle the conflicts individually from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245074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736-D48E-A260-D6B0-97AA5B9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3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Programming for Eventual Consistency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83FA5F-C758-CECD-03D0-9F7A7F0B42E9}"/>
              </a:ext>
            </a:extLst>
          </p:cNvPr>
          <p:cNvSpPr/>
          <p:nvPr/>
        </p:nvSpPr>
        <p:spPr>
          <a:xfrm>
            <a:off x="2165854" y="1325563"/>
            <a:ext cx="8458065" cy="14395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30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5. Use Change Feed Triggers</a:t>
            </a:r>
            <a:endParaRPr lang="en-IN" sz="30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119F5-2A32-5E4F-154F-256EB17583D3}"/>
              </a:ext>
            </a:extLst>
          </p:cNvPr>
          <p:cNvSpPr txBox="1"/>
          <p:nvPr/>
        </p:nvSpPr>
        <p:spPr>
          <a:xfrm>
            <a:off x="2165854" y="1879835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get notified about data changes</a:t>
            </a:r>
            <a:endParaRPr lang="en-IN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AD1900-E79F-D907-9E61-F8CC2CAC0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54" y="2557235"/>
            <a:ext cx="7987292" cy="34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4434F1-1612-CEF4-5BA9-F7CABE51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2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3"/>
    </mc:Choice>
    <mc:Fallback xmlns="">
      <p:transition spd="slow" advTm="72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 Based Pattern – Scalability, Performance and Availability</a:t>
            </a:r>
          </a:p>
        </p:txBody>
      </p: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2184605" y="3679444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2184606" y="3863332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5503372" y="5474189"/>
            <a:ext cx="304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Async pub-sub messaging to achieve Eventual Consistency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 flipH="1">
            <a:off x="7228400" y="4960835"/>
            <a:ext cx="192217" cy="562897"/>
          </a:xfrm>
          <a:prstGeom prst="curvedConnector4">
            <a:avLst>
              <a:gd name="adj1" fmla="val -118928"/>
              <a:gd name="adj2" fmla="val 66403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74F617D5-597A-BBA1-CDF9-6320E486DE48}"/>
              </a:ext>
            </a:extLst>
          </p:cNvPr>
          <p:cNvSpPr/>
          <p:nvPr/>
        </p:nvSpPr>
        <p:spPr>
          <a:xfrm>
            <a:off x="7228400" y="3487364"/>
            <a:ext cx="538008" cy="2526648"/>
          </a:xfrm>
          <a:prstGeom prst="can">
            <a:avLst/>
          </a:pr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custGeom>
                    <a:avLst/>
                    <a:gdLst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  <a:gd name="connsiteX0" fmla="*/ 2014048 w 2416955"/>
                      <a:gd name="connsiteY0" fmla="*/ 562897 h 562897"/>
                      <a:gd name="connsiteX1" fmla="*/ 1611142 w 2416955"/>
                      <a:gd name="connsiteY1" fmla="*/ 281448 h 562897"/>
                      <a:gd name="connsiteX2" fmla="*/ 2014048 w 2416955"/>
                      <a:gd name="connsiteY2" fmla="*/ 0 h 562897"/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6955" h="562897" stroke="0" extrusionOk="0">
                        <a:moveTo>
                          <a:pt x="402906" y="0"/>
                        </a:moveTo>
                        <a:cubicBezTo>
                          <a:pt x="983193" y="-773"/>
                          <a:pt x="1639410" y="2960"/>
                          <a:pt x="2014048" y="0"/>
                        </a:cubicBezTo>
                        <a:cubicBezTo>
                          <a:pt x="2248840" y="-27668"/>
                          <a:pt x="2442138" y="139955"/>
                          <a:pt x="2416955" y="281448"/>
                        </a:cubicBezTo>
                        <a:cubicBezTo>
                          <a:pt x="2415542" y="431665"/>
                          <a:pt x="2239755" y="550322"/>
                          <a:pt x="2014048" y="562897"/>
                        </a:cubicBezTo>
                        <a:cubicBezTo>
                          <a:pt x="1429471" y="672117"/>
                          <a:pt x="610216" y="483600"/>
                          <a:pt x="402906" y="562897"/>
                        </a:cubicBezTo>
                        <a:cubicBezTo>
                          <a:pt x="159784" y="541845"/>
                          <a:pt x="-27614" y="434650"/>
                          <a:pt x="0" y="281448"/>
                        </a:cubicBezTo>
                        <a:cubicBezTo>
                          <a:pt x="-8125" y="134732"/>
                          <a:pt x="148874" y="-1819"/>
                          <a:pt x="402906" y="0"/>
                        </a:cubicBezTo>
                        <a:close/>
                      </a:path>
                      <a:path w="2416955" h="562897" fill="none" extrusionOk="0">
                        <a:moveTo>
                          <a:pt x="2014048" y="562897"/>
                        </a:moveTo>
                        <a:cubicBezTo>
                          <a:pt x="1798255" y="576283"/>
                          <a:pt x="1610821" y="433020"/>
                          <a:pt x="1611142" y="281448"/>
                        </a:cubicBezTo>
                        <a:cubicBezTo>
                          <a:pt x="1613877" y="116572"/>
                          <a:pt x="1822128" y="2542"/>
                          <a:pt x="2014048" y="0"/>
                        </a:cubicBezTo>
                      </a:path>
                      <a:path w="2416955" h="562897" fill="none" extrusionOk="0">
                        <a:moveTo>
                          <a:pt x="402906" y="0"/>
                        </a:moveTo>
                        <a:cubicBezTo>
                          <a:pt x="582060" y="-144529"/>
                          <a:pt x="1338431" y="-2614"/>
                          <a:pt x="2014048" y="0"/>
                        </a:cubicBezTo>
                        <a:cubicBezTo>
                          <a:pt x="2235425" y="3177"/>
                          <a:pt x="2389477" y="138538"/>
                          <a:pt x="2416955" y="281448"/>
                        </a:cubicBezTo>
                        <a:cubicBezTo>
                          <a:pt x="2405429" y="447132"/>
                          <a:pt x="2250923" y="572167"/>
                          <a:pt x="2014048" y="562897"/>
                        </a:cubicBezTo>
                        <a:cubicBezTo>
                          <a:pt x="1826238" y="617892"/>
                          <a:pt x="1177404" y="462737"/>
                          <a:pt x="402906" y="562897"/>
                        </a:cubicBezTo>
                        <a:cubicBezTo>
                          <a:pt x="184815" y="572208"/>
                          <a:pt x="-20305" y="428110"/>
                          <a:pt x="0" y="281448"/>
                        </a:cubicBezTo>
                        <a:cubicBezTo>
                          <a:pt x="-6339" y="122740"/>
                          <a:pt x="182621" y="2070"/>
                          <a:pt x="402906" y="0"/>
                        </a:cubicBezTo>
                        <a:close/>
                      </a:path>
                      <a:path w="2416955" h="562897" fill="none" stroke="0" extrusionOk="0">
                        <a:moveTo>
                          <a:pt x="2014048" y="562897"/>
                        </a:moveTo>
                        <a:cubicBezTo>
                          <a:pt x="1805247" y="588537"/>
                          <a:pt x="1615003" y="434774"/>
                          <a:pt x="1611142" y="281448"/>
                        </a:cubicBezTo>
                        <a:cubicBezTo>
                          <a:pt x="1587344" y="144551"/>
                          <a:pt x="1799573" y="-7574"/>
                          <a:pt x="2014048" y="0"/>
                        </a:cubicBezTo>
                      </a:path>
                      <a:path w="2416955" h="562897" fill="none" stroke="0" extrusionOk="0">
                        <a:moveTo>
                          <a:pt x="402906" y="0"/>
                        </a:moveTo>
                        <a:cubicBezTo>
                          <a:pt x="1206550" y="-3538"/>
                          <a:pt x="1381356" y="-118167"/>
                          <a:pt x="2014048" y="0"/>
                        </a:cubicBezTo>
                        <a:cubicBezTo>
                          <a:pt x="2238655" y="-13915"/>
                          <a:pt x="2438115" y="105866"/>
                          <a:pt x="2416955" y="281448"/>
                        </a:cubicBezTo>
                        <a:cubicBezTo>
                          <a:pt x="2399643" y="444160"/>
                          <a:pt x="2240002" y="548345"/>
                          <a:pt x="2014048" y="562897"/>
                        </a:cubicBezTo>
                        <a:cubicBezTo>
                          <a:pt x="1461447" y="453117"/>
                          <a:pt x="693766" y="546391"/>
                          <a:pt x="402906" y="562897"/>
                        </a:cubicBezTo>
                        <a:cubicBezTo>
                          <a:pt x="184433" y="552058"/>
                          <a:pt x="-310" y="462613"/>
                          <a:pt x="0" y="281448"/>
                        </a:cubicBezTo>
                        <a:cubicBezTo>
                          <a:pt x="16807" y="142585"/>
                          <a:pt x="175685" y="19874"/>
                          <a:pt x="40290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49A4AF-D328-CD03-54E2-EA4D28E34E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4337" y="3582885"/>
            <a:ext cx="638693" cy="18692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21524A-6B4B-7B59-DB7F-E69350E45B0F}"/>
              </a:ext>
            </a:extLst>
          </p:cNvPr>
          <p:cNvCxnSpPr>
            <a:cxnSpLocks/>
          </p:cNvCxnSpPr>
          <p:nvPr/>
        </p:nvCxnSpPr>
        <p:spPr>
          <a:xfrm flipV="1">
            <a:off x="8735673" y="4225074"/>
            <a:ext cx="1396183" cy="470340"/>
          </a:xfrm>
          <a:prstGeom prst="bentConnector2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BF00B3-0B95-011E-7960-AEDA150C91ED}"/>
              </a:ext>
            </a:extLst>
          </p:cNvPr>
          <p:cNvSpPr txBox="1"/>
          <p:nvPr/>
        </p:nvSpPr>
        <p:spPr>
          <a:xfrm>
            <a:off x="3852400" y="4400341"/>
            <a:ext cx="304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Events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3E146-9BBC-BCC4-719A-5F6AFD9D893E}"/>
              </a:ext>
            </a:extLst>
          </p:cNvPr>
          <p:cNvSpPr/>
          <p:nvPr/>
        </p:nvSpPr>
        <p:spPr>
          <a:xfrm>
            <a:off x="9626074" y="3129129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4C0F5-0FFD-2919-BFBC-50837CA5148D}"/>
              </a:ext>
            </a:extLst>
          </p:cNvPr>
          <p:cNvSpPr txBox="1"/>
          <p:nvPr/>
        </p:nvSpPr>
        <p:spPr>
          <a:xfrm>
            <a:off x="9476994" y="3368978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Invoice Service</a:t>
            </a:r>
            <a:endParaRPr lang="en-LU" dirty="0"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8146D-9F1F-70A3-87E6-476983052323}"/>
              </a:ext>
            </a:extLst>
          </p:cNvPr>
          <p:cNvSpPr/>
          <p:nvPr/>
        </p:nvSpPr>
        <p:spPr>
          <a:xfrm>
            <a:off x="3759547" y="3099045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4F69E-CC63-5EFA-B5B0-A512AB6E1BAF}"/>
              </a:ext>
            </a:extLst>
          </p:cNvPr>
          <p:cNvSpPr txBox="1"/>
          <p:nvPr/>
        </p:nvSpPr>
        <p:spPr>
          <a:xfrm>
            <a:off x="3610467" y="3338894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Order</a:t>
            </a:r>
          </a:p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0F25A-C4EA-7FF5-38E5-384973D47816}"/>
              </a:ext>
            </a:extLst>
          </p:cNvPr>
          <p:cNvSpPr/>
          <p:nvPr/>
        </p:nvSpPr>
        <p:spPr>
          <a:xfrm>
            <a:off x="7667755" y="1802271"/>
            <a:ext cx="1167166" cy="1023866"/>
          </a:xfrm>
          <a:custGeom>
            <a:avLst/>
            <a:gdLst>
              <a:gd name="connsiteX0" fmla="*/ 0 w 1167166"/>
              <a:gd name="connsiteY0" fmla="*/ 0 h 1023866"/>
              <a:gd name="connsiteX1" fmla="*/ 1167166 w 1167166"/>
              <a:gd name="connsiteY1" fmla="*/ 0 h 1023866"/>
              <a:gd name="connsiteX2" fmla="*/ 1167166 w 1167166"/>
              <a:gd name="connsiteY2" fmla="*/ 1023866 h 1023866"/>
              <a:gd name="connsiteX3" fmla="*/ 0 w 1167166"/>
              <a:gd name="connsiteY3" fmla="*/ 1023866 h 1023866"/>
              <a:gd name="connsiteX4" fmla="*/ 0 w 1167166"/>
              <a:gd name="connsiteY4" fmla="*/ 0 h 102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3866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16887" y="442560"/>
                  <a:pt x="1179566" y="877507"/>
                  <a:pt x="1167166" y="1023866"/>
                </a:cubicBezTo>
                <a:cubicBezTo>
                  <a:pt x="674907" y="1120736"/>
                  <a:pt x="184441" y="1106952"/>
                  <a:pt x="0" y="1023866"/>
                </a:cubicBezTo>
                <a:cubicBezTo>
                  <a:pt x="31185" y="603028"/>
                  <a:pt x="27095" y="24424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BA83D-12A6-A95E-C633-B0F548875CBB}"/>
              </a:ext>
            </a:extLst>
          </p:cNvPr>
          <p:cNvSpPr txBox="1"/>
          <p:nvPr/>
        </p:nvSpPr>
        <p:spPr>
          <a:xfrm>
            <a:off x="7549070" y="2007547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Notification </a:t>
            </a:r>
          </a:p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19738-C0BD-B190-84B3-E517D2444CBA}"/>
              </a:ext>
            </a:extLst>
          </p:cNvPr>
          <p:cNvSpPr/>
          <p:nvPr/>
        </p:nvSpPr>
        <p:spPr>
          <a:xfrm>
            <a:off x="5619213" y="2482414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tx2">
                <a:lumMod val="10000"/>
                <a:lumOff val="9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499F7-1E6F-9CDC-7582-1D130D756268}"/>
              </a:ext>
            </a:extLst>
          </p:cNvPr>
          <p:cNvSpPr txBox="1"/>
          <p:nvPr/>
        </p:nvSpPr>
        <p:spPr>
          <a:xfrm>
            <a:off x="5500528" y="2687690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10000"/>
                    <a:lumOff val="90000"/>
                  </a:schemeClr>
                </a:solidFill>
                <a:latin typeface="Ink Free" panose="03080402000500000000" pitchFamily="66" charset="0"/>
              </a:rPr>
              <a:t>Delivery Service</a:t>
            </a:r>
            <a:endParaRPr lang="en-LU" dirty="0">
              <a:solidFill>
                <a:schemeClr val="tx2">
                  <a:lumMod val="10000"/>
                  <a:lumOff val="9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8B2B8B-4D35-A51C-ADED-3CFC9255DD37}"/>
              </a:ext>
            </a:extLst>
          </p:cNvPr>
          <p:cNvCxnSpPr/>
          <p:nvPr/>
        </p:nvCxnSpPr>
        <p:spPr>
          <a:xfrm flipH="1" flipV="1">
            <a:off x="6301717" y="3679444"/>
            <a:ext cx="594113" cy="75205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147049-5CEE-0AE1-75D8-935AC85DF22C}"/>
              </a:ext>
            </a:extLst>
          </p:cNvPr>
          <p:cNvCxnSpPr>
            <a:cxnSpLocks/>
          </p:cNvCxnSpPr>
          <p:nvPr/>
        </p:nvCxnSpPr>
        <p:spPr>
          <a:xfrm flipV="1">
            <a:off x="8102897" y="2987241"/>
            <a:ext cx="178836" cy="1426508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176" name="Picture 8" descr="Email Icon Large Envelope">
            <a:extLst>
              <a:ext uri="{FF2B5EF4-FFF2-40B4-BE49-F238E27FC236}">
                <a16:creationId xmlns:a16="http://schemas.microsoft.com/office/drawing/2014/main" id="{38117D1F-0C8E-7F8E-E515-26E2287C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61" y="4596651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Email Icon Large Envelope">
            <a:extLst>
              <a:ext uri="{FF2B5EF4-FFF2-40B4-BE49-F238E27FC236}">
                <a16:creationId xmlns:a16="http://schemas.microsoft.com/office/drawing/2014/main" id="{ECB4003A-A780-D076-B5C3-A37C84C2C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901" y="4594214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mail Icon Large Envelope">
            <a:extLst>
              <a:ext uri="{FF2B5EF4-FFF2-40B4-BE49-F238E27FC236}">
                <a16:creationId xmlns:a16="http://schemas.microsoft.com/office/drawing/2014/main" id="{4F6F2FED-7DAC-04FE-919C-1FE36232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02" y="4566146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87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235001" y="3360678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066558" y="1851452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3" y="-41640"/>
            <a:ext cx="5467887" cy="1325563"/>
          </a:xfrm>
        </p:spPr>
        <p:txBody>
          <a:bodyPr/>
          <a:lstStyle/>
          <a:p>
            <a:pPr algn="ctr"/>
            <a:r>
              <a:rPr lang="en-IN" dirty="0"/>
              <a:t>Eventual Consistency</a:t>
            </a:r>
            <a:br>
              <a:rPr lang="en-IN" dirty="0"/>
            </a:br>
            <a:r>
              <a:rPr lang="en-IN" dirty="0"/>
              <a:t> with Azure CosmosDB</a:t>
            </a:r>
          </a:p>
        </p:txBody>
      </p: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233832" y="2310678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1854405" y="2651228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1854406" y="2835116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49A4AF-D328-CD03-54E2-EA4D28E34E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93864" y="3464941"/>
            <a:ext cx="1346738" cy="756720"/>
          </a:xfrm>
          <a:prstGeom prst="bentConnector3">
            <a:avLst>
              <a:gd name="adj1" fmla="val 999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21524A-6B4B-7B59-DB7F-E69350E45B0F}"/>
              </a:ext>
            </a:extLst>
          </p:cNvPr>
          <p:cNvCxnSpPr>
            <a:cxnSpLocks/>
          </p:cNvCxnSpPr>
          <p:nvPr/>
        </p:nvCxnSpPr>
        <p:spPr>
          <a:xfrm flipV="1">
            <a:off x="9649258" y="3179464"/>
            <a:ext cx="1617450" cy="1366305"/>
          </a:xfrm>
          <a:prstGeom prst="bentConnector3">
            <a:avLst>
              <a:gd name="adj1" fmla="val 99467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BF00B3-0B95-011E-7960-AEDA150C91ED}"/>
              </a:ext>
            </a:extLst>
          </p:cNvPr>
          <p:cNvSpPr txBox="1"/>
          <p:nvPr/>
        </p:nvSpPr>
        <p:spPr>
          <a:xfrm>
            <a:off x="1962122" y="3677951"/>
            <a:ext cx="304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Events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3E146-9BBC-BCC4-719A-5F6AFD9D893E}"/>
              </a:ext>
            </a:extLst>
          </p:cNvPr>
          <p:cNvSpPr/>
          <p:nvPr/>
        </p:nvSpPr>
        <p:spPr>
          <a:xfrm>
            <a:off x="10541859" y="2045592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4C0F5-0FFD-2919-BFBC-50837CA5148D}"/>
              </a:ext>
            </a:extLst>
          </p:cNvPr>
          <p:cNvSpPr txBox="1"/>
          <p:nvPr/>
        </p:nvSpPr>
        <p:spPr>
          <a:xfrm>
            <a:off x="10392779" y="2285441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Invoice Service</a:t>
            </a:r>
            <a:endParaRPr lang="en-LU" dirty="0"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8146D-9F1F-70A3-87E6-476983052323}"/>
              </a:ext>
            </a:extLst>
          </p:cNvPr>
          <p:cNvSpPr/>
          <p:nvPr/>
        </p:nvSpPr>
        <p:spPr>
          <a:xfrm>
            <a:off x="3429347" y="2070829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4F69E-CC63-5EFA-B5B0-A512AB6E1BAF}"/>
              </a:ext>
            </a:extLst>
          </p:cNvPr>
          <p:cNvSpPr txBox="1"/>
          <p:nvPr/>
        </p:nvSpPr>
        <p:spPr>
          <a:xfrm>
            <a:off x="3280267" y="2310678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Order</a:t>
            </a:r>
          </a:p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0F25A-C4EA-7FF5-38E5-384973D47816}"/>
              </a:ext>
            </a:extLst>
          </p:cNvPr>
          <p:cNvSpPr/>
          <p:nvPr/>
        </p:nvSpPr>
        <p:spPr>
          <a:xfrm>
            <a:off x="7337555" y="774055"/>
            <a:ext cx="1167166" cy="1023866"/>
          </a:xfrm>
          <a:custGeom>
            <a:avLst/>
            <a:gdLst>
              <a:gd name="connsiteX0" fmla="*/ 0 w 1167166"/>
              <a:gd name="connsiteY0" fmla="*/ 0 h 1023866"/>
              <a:gd name="connsiteX1" fmla="*/ 1167166 w 1167166"/>
              <a:gd name="connsiteY1" fmla="*/ 0 h 1023866"/>
              <a:gd name="connsiteX2" fmla="*/ 1167166 w 1167166"/>
              <a:gd name="connsiteY2" fmla="*/ 1023866 h 1023866"/>
              <a:gd name="connsiteX3" fmla="*/ 0 w 1167166"/>
              <a:gd name="connsiteY3" fmla="*/ 1023866 h 1023866"/>
              <a:gd name="connsiteX4" fmla="*/ 0 w 1167166"/>
              <a:gd name="connsiteY4" fmla="*/ 0 h 102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3866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16887" y="442560"/>
                  <a:pt x="1179566" y="877507"/>
                  <a:pt x="1167166" y="1023866"/>
                </a:cubicBezTo>
                <a:cubicBezTo>
                  <a:pt x="674907" y="1120736"/>
                  <a:pt x="184441" y="1106952"/>
                  <a:pt x="0" y="1023866"/>
                </a:cubicBezTo>
                <a:cubicBezTo>
                  <a:pt x="31185" y="603028"/>
                  <a:pt x="27095" y="24424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BA83D-12A6-A95E-C633-B0F548875CBB}"/>
              </a:ext>
            </a:extLst>
          </p:cNvPr>
          <p:cNvSpPr txBox="1"/>
          <p:nvPr/>
        </p:nvSpPr>
        <p:spPr>
          <a:xfrm>
            <a:off x="7218870" y="979331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Notification </a:t>
            </a:r>
          </a:p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19738-C0BD-B190-84B3-E517D2444CBA}"/>
              </a:ext>
            </a:extLst>
          </p:cNvPr>
          <p:cNvSpPr/>
          <p:nvPr/>
        </p:nvSpPr>
        <p:spPr>
          <a:xfrm>
            <a:off x="5289013" y="1454198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tx2">
                <a:lumMod val="10000"/>
                <a:lumOff val="9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499F7-1E6F-9CDC-7582-1D130D756268}"/>
              </a:ext>
            </a:extLst>
          </p:cNvPr>
          <p:cNvSpPr txBox="1"/>
          <p:nvPr/>
        </p:nvSpPr>
        <p:spPr>
          <a:xfrm>
            <a:off x="5170328" y="1659474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10000"/>
                    <a:lumOff val="90000"/>
                  </a:schemeClr>
                </a:solidFill>
                <a:latin typeface="Ink Free" panose="03080402000500000000" pitchFamily="66" charset="0"/>
              </a:rPr>
              <a:t>Delivery Service</a:t>
            </a:r>
            <a:endParaRPr lang="en-LU" dirty="0">
              <a:solidFill>
                <a:schemeClr val="tx2">
                  <a:lumMod val="10000"/>
                  <a:lumOff val="9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8B2B8B-4D35-A51C-ADED-3CFC9255DD37}"/>
              </a:ext>
            </a:extLst>
          </p:cNvPr>
          <p:cNvCxnSpPr/>
          <p:nvPr/>
        </p:nvCxnSpPr>
        <p:spPr>
          <a:xfrm flipH="1" flipV="1">
            <a:off x="5872596" y="2593078"/>
            <a:ext cx="594113" cy="75205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147049-5CEE-0AE1-75D8-935AC85DF22C}"/>
              </a:ext>
            </a:extLst>
          </p:cNvPr>
          <p:cNvCxnSpPr>
            <a:cxnSpLocks/>
          </p:cNvCxnSpPr>
          <p:nvPr/>
        </p:nvCxnSpPr>
        <p:spPr>
          <a:xfrm flipV="1">
            <a:off x="7772697" y="1959025"/>
            <a:ext cx="178836" cy="1426508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F3D1608-2B1C-FBCE-EAEA-87A385E0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47" y="3423582"/>
            <a:ext cx="4872011" cy="24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0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8F734-42E1-2FCC-DD38-B2B672AB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31" y="788638"/>
            <a:ext cx="833553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1568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073415-69E1-7E44-51F3-DD864493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65" y="545068"/>
            <a:ext cx="6004035" cy="5803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B70E2-3FC2-4B00-1829-D2D1CA13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5968"/>
            <a:ext cx="5740400" cy="496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4000" u="sng" dirty="0">
                <a:latin typeface="SignPainter HouseScript" panose="00000400000000000000" pitchFamily="2" charset="0"/>
              </a:rPr>
              <a:t>Remember … Application needs to handle</a:t>
            </a:r>
          </a:p>
          <a:p>
            <a:pPr marL="0" indent="0">
              <a:buNone/>
            </a:pPr>
            <a:endParaRPr lang="en-IN" sz="4000" dirty="0">
              <a:latin typeface="SignPainter HouseScript" panose="00000400000000000000" pitchFamily="2" charset="0"/>
            </a:endParaRPr>
          </a:p>
          <a:p>
            <a:pPr lvl="1"/>
            <a:r>
              <a:rPr lang="en-IN" sz="3600" dirty="0">
                <a:latin typeface="SignPainter HouseScript" panose="00000400000000000000" pitchFamily="2" charset="0"/>
              </a:rPr>
              <a:t>Outdated data</a:t>
            </a:r>
          </a:p>
          <a:p>
            <a:pPr lvl="1"/>
            <a:r>
              <a:rPr lang="en-IN" sz="3600" dirty="0">
                <a:latin typeface="SignPainter HouseScript" panose="00000400000000000000" pitchFamily="2" charset="0"/>
              </a:rPr>
              <a:t>Conflicts</a:t>
            </a:r>
          </a:p>
          <a:p>
            <a:pPr lvl="1"/>
            <a:r>
              <a:rPr lang="en-IN" sz="3600" dirty="0">
                <a:latin typeface="SignPainter HouseScript" panose="00000400000000000000" pitchFamily="2" charset="0"/>
              </a:rPr>
              <a:t>Potential Concurrency Anomalies</a:t>
            </a:r>
          </a:p>
          <a:p>
            <a:pPr lvl="1"/>
            <a:r>
              <a:rPr lang="en-IN" sz="3600" dirty="0">
                <a:latin typeface="SignPainter HouseScript" panose="00000400000000000000" pitchFamily="2" charset="0"/>
              </a:rPr>
              <a:t>Events/Operations out of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35430-CA77-FDB4-BC5D-C24B171BA835}"/>
              </a:ext>
            </a:extLst>
          </p:cNvPr>
          <p:cNvSpPr txBox="1"/>
          <p:nvPr/>
        </p:nvSpPr>
        <p:spPr>
          <a:xfrm>
            <a:off x="7953375" y="6388100"/>
            <a:ext cx="2181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 Pascal Jousselin</a:t>
            </a:r>
          </a:p>
        </p:txBody>
      </p:sp>
    </p:spTree>
    <p:extLst>
      <p:ext uri="{BB962C8B-B14F-4D97-AF65-F5344CB8AC3E}">
        <p14:creationId xmlns:p14="http://schemas.microsoft.com/office/powerpoint/2010/main" val="428421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DEB6A-B67F-77DE-AF4C-BD2621A2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0"/>
            <a:ext cx="122174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70C0"/>
                </a:solidFill>
              </a:rPr>
              <a:t>Ready to build eventually consistent apps on Azure CosmosDB?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22070E9-D6DA-C575-5133-3EACE03DEEF9}"/>
              </a:ext>
            </a:extLst>
          </p:cNvPr>
          <p:cNvSpPr txBox="1">
            <a:spLocks/>
          </p:cNvSpPr>
          <p:nvPr/>
        </p:nvSpPr>
        <p:spPr>
          <a:xfrm>
            <a:off x="101600" y="662781"/>
            <a:ext cx="1221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/>
              <a:t>Get started today!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32561-09F8-A7D5-D16B-B8E2AB258CC5}"/>
              </a:ext>
            </a:extLst>
          </p:cNvPr>
          <p:cNvSpPr txBox="1"/>
          <p:nvPr/>
        </p:nvSpPr>
        <p:spPr>
          <a:xfrm>
            <a:off x="787399" y="2104680"/>
            <a:ext cx="3086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Try</a:t>
            </a:r>
            <a:r>
              <a:rPr lang="en-US" sz="2400" dirty="0">
                <a:solidFill>
                  <a:srgbClr val="0070C0"/>
                </a:solidFill>
              </a:rPr>
              <a:t> Azure Cosmos DB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free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7853A-9E39-9D12-0DDE-22C212F0412E}"/>
              </a:ext>
            </a:extLst>
          </p:cNvPr>
          <p:cNvSpPr txBox="1"/>
          <p:nvPr/>
        </p:nvSpPr>
        <p:spPr>
          <a:xfrm>
            <a:off x="1517652" y="5137302"/>
            <a:ext cx="1777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https://cosmos.azure.com/try/</a:t>
            </a:r>
          </a:p>
        </p:txBody>
      </p:sp>
      <p:pic>
        <p:nvPicPr>
          <p:cNvPr id="15" name="Picture 1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B753E73-3BC1-E3ED-B06B-A4AB9FF8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3044699"/>
            <a:ext cx="1930400" cy="1930400"/>
          </a:xfrm>
          <a:prstGeom prst="rect">
            <a:avLst/>
          </a:prstGeom>
        </p:spPr>
      </p:pic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8D4E8C3-C036-902C-667F-09CB0623D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3042722"/>
            <a:ext cx="1930400" cy="193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2EB316-E484-22D3-4856-9011E57CE19F}"/>
              </a:ext>
            </a:extLst>
          </p:cNvPr>
          <p:cNvSpPr txBox="1"/>
          <p:nvPr/>
        </p:nvSpPr>
        <p:spPr>
          <a:xfrm>
            <a:off x="5016503" y="2104680"/>
            <a:ext cx="273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 Azure Cosmos DB: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MS Learn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EE5490-5917-2636-DF3D-75FCEDA19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1" y="3072904"/>
            <a:ext cx="1930400" cy="1930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F10673-0E00-E31F-E632-E8DAB3C8D995}"/>
              </a:ext>
            </a:extLst>
          </p:cNvPr>
          <p:cNvSpPr txBox="1"/>
          <p:nvPr/>
        </p:nvSpPr>
        <p:spPr>
          <a:xfrm>
            <a:off x="8318501" y="2104680"/>
            <a:ext cx="4000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 Azure Cosmos DB: </a:t>
            </a:r>
            <a:r>
              <a:rPr lang="en-US" sz="2400" dirty="0">
                <a:solidFill>
                  <a:schemeClr val="bg1"/>
                </a:solidFill>
              </a:rPr>
              <a:t>Certification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E03E8-8BFF-ADD1-6F3F-BC47BAC8396A}"/>
              </a:ext>
            </a:extLst>
          </p:cNvPr>
          <p:cNvSpPr txBox="1"/>
          <p:nvPr/>
        </p:nvSpPr>
        <p:spPr>
          <a:xfrm>
            <a:off x="5016503" y="5135325"/>
            <a:ext cx="295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https://learn.microsoft.com/en-us/azure/cosmos-db/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5427D-B578-DD6A-8682-57FF4609E22F}"/>
              </a:ext>
            </a:extLst>
          </p:cNvPr>
          <p:cNvSpPr txBox="1"/>
          <p:nvPr/>
        </p:nvSpPr>
        <p:spPr>
          <a:xfrm>
            <a:off x="9093200" y="5125781"/>
            <a:ext cx="3492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https://learn.microsoft.com/en-us/credentials/certifications/azure-cosmos-db-developer-specialty</a:t>
            </a:r>
          </a:p>
        </p:txBody>
      </p:sp>
    </p:spTree>
    <p:extLst>
      <p:ext uri="{BB962C8B-B14F-4D97-AF65-F5344CB8AC3E}">
        <p14:creationId xmlns:p14="http://schemas.microsoft.com/office/powerpoint/2010/main" val="1388492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FC9A-38E8-F9A8-9695-8428B0B29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8277" y="2789053"/>
            <a:ext cx="2775445" cy="134462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61" y="5360021"/>
            <a:ext cx="6242738" cy="9688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Teena Idnani,</a:t>
            </a:r>
          </a:p>
          <a:p>
            <a:r>
              <a:rPr lang="en-US" dirty="0"/>
              <a:t>Senior Lead Software Engineer, JP Morgan Chase, </a:t>
            </a:r>
          </a:p>
          <a:p>
            <a:r>
              <a:rPr lang="en-US" sz="2600" b="1" dirty="0">
                <a:solidFill>
                  <a:schemeClr val="accent1"/>
                </a:solidFill>
              </a:rPr>
              <a:t>LinkedIn: @teenaidnani</a:t>
            </a:r>
            <a:endParaRPr lang="en-US" b="1" dirty="0"/>
          </a:p>
        </p:txBody>
      </p:sp>
      <p:pic>
        <p:nvPicPr>
          <p:cNvPr id="9" name="Picture 8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45BBB8A-6755-B825-5309-10052C92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7" y="2789053"/>
            <a:ext cx="1932553" cy="22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Distributed Services: Scenario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C665B-9B00-DE2C-D410-C20FB4CFD829}"/>
              </a:ext>
            </a:extLst>
          </p:cNvPr>
          <p:cNvGrpSpPr/>
          <p:nvPr/>
        </p:nvGrpSpPr>
        <p:grpSpPr>
          <a:xfrm>
            <a:off x="3785616" y="2130552"/>
            <a:ext cx="1746504" cy="3072384"/>
            <a:chOff x="3785616" y="2130552"/>
            <a:chExt cx="1746504" cy="30723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3FCC9E-168C-F746-837A-09E731BA6E00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28" name="Picture 4" descr="Database Free Download PNG ">
              <a:extLst>
                <a:ext uri="{FF2B5EF4-FFF2-40B4-BE49-F238E27FC236}">
                  <a16:creationId xmlns:a16="http://schemas.microsoft.com/office/drawing/2014/main" id="{9758D60D-8B94-4D20-7B42-23165F062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67579D-CF78-BC5A-9B92-0C9996C62955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E8146D-9F1F-70A3-87E6-476983052323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14F69E-CC63-5EFA-B5B0-A512AB6E1BAF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Order</a:t>
              </a:r>
            </a:p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Service</a:t>
              </a:r>
              <a:endParaRPr lang="en-LU" dirty="0">
                <a:solidFill>
                  <a:schemeClr val="accent6"/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50A02A-71BC-58A3-72E7-B07CA10F93D4}"/>
              </a:ext>
            </a:extLst>
          </p:cNvPr>
          <p:cNvGrpSpPr/>
          <p:nvPr/>
        </p:nvGrpSpPr>
        <p:grpSpPr>
          <a:xfrm>
            <a:off x="8290560" y="2224646"/>
            <a:ext cx="1746504" cy="3072384"/>
            <a:chOff x="3785616" y="2130552"/>
            <a:chExt cx="1746504" cy="30723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0AD6F0-56D9-2C61-2C44-7B52264C8FC9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6" name="Picture 4" descr="Database Free Download PNG ">
              <a:extLst>
                <a:ext uri="{FF2B5EF4-FFF2-40B4-BE49-F238E27FC236}">
                  <a16:creationId xmlns:a16="http://schemas.microsoft.com/office/drawing/2014/main" id="{B6399C82-3BB5-CCEE-862B-A8F293372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1D2220-2CA0-0B6D-709A-3109C38E340F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63E146-9BBC-BCC4-719A-5F6AFD9D893E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D4C0F5-0FFD-2919-BFBC-50837CA5148D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nk Free" panose="03080402000500000000" pitchFamily="66" charset="0"/>
                </a:rPr>
                <a:t>Invoice Service</a:t>
              </a:r>
              <a:endParaRPr lang="en-LU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2184605" y="3679444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2184606" y="3863332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DB992BE-3D24-7010-BA6F-C6E1467A5FCF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684520" y="3760838"/>
            <a:ext cx="2606040" cy="2654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6098899" y="2969885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LU" sz="3600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>
            <a:off x="6986427" y="3301889"/>
            <a:ext cx="541559" cy="3915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8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Orchestrated Request-Based Pattern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C665B-9B00-DE2C-D410-C20FB4CFD829}"/>
              </a:ext>
            </a:extLst>
          </p:cNvPr>
          <p:cNvGrpSpPr/>
          <p:nvPr/>
        </p:nvGrpSpPr>
        <p:grpSpPr>
          <a:xfrm>
            <a:off x="3785616" y="2130552"/>
            <a:ext cx="1746504" cy="3072384"/>
            <a:chOff x="3785616" y="2130552"/>
            <a:chExt cx="1746504" cy="30723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3FCC9E-168C-F746-837A-09E731BA6E00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28" name="Picture 4" descr="Database Free Download PNG ">
              <a:extLst>
                <a:ext uri="{FF2B5EF4-FFF2-40B4-BE49-F238E27FC236}">
                  <a16:creationId xmlns:a16="http://schemas.microsoft.com/office/drawing/2014/main" id="{9758D60D-8B94-4D20-7B42-23165F062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67579D-CF78-BC5A-9B92-0C9996C62955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E8146D-9F1F-70A3-87E6-476983052323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14F69E-CC63-5EFA-B5B0-A512AB6E1BAF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Order</a:t>
              </a:r>
            </a:p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Service</a:t>
              </a:r>
              <a:endParaRPr lang="en-LU" dirty="0">
                <a:solidFill>
                  <a:schemeClr val="accent6"/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50A02A-71BC-58A3-72E7-B07CA10F93D4}"/>
              </a:ext>
            </a:extLst>
          </p:cNvPr>
          <p:cNvGrpSpPr/>
          <p:nvPr/>
        </p:nvGrpSpPr>
        <p:grpSpPr>
          <a:xfrm>
            <a:off x="9616440" y="2224646"/>
            <a:ext cx="1746504" cy="3072384"/>
            <a:chOff x="3785616" y="2130552"/>
            <a:chExt cx="1746504" cy="30723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0AD6F0-56D9-2C61-2C44-7B52264C8FC9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6" name="Picture 4" descr="Database Free Download PNG ">
              <a:extLst>
                <a:ext uri="{FF2B5EF4-FFF2-40B4-BE49-F238E27FC236}">
                  <a16:creationId xmlns:a16="http://schemas.microsoft.com/office/drawing/2014/main" id="{B6399C82-3BB5-CCEE-862B-A8F293372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1D2220-2CA0-0B6D-709A-3109C38E340F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63E146-9BBC-BCC4-719A-5F6AFD9D893E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D4C0F5-0FFD-2919-BFBC-50837CA5148D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nk Free" panose="03080402000500000000" pitchFamily="66" charset="0"/>
                </a:rPr>
                <a:t>Invoice Service</a:t>
              </a:r>
              <a:endParaRPr lang="en-LU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6096000" y="1901155"/>
            <a:ext cx="2688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Introduces latency and additional responsibility on orders service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 flipH="1">
            <a:off x="7633577" y="2718397"/>
            <a:ext cx="192217" cy="562897"/>
          </a:xfrm>
          <a:prstGeom prst="curvedConnector4">
            <a:avLst>
              <a:gd name="adj1" fmla="val -118928"/>
              <a:gd name="adj2" fmla="val 664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A0824B-0DB1-C56F-4647-DCE8F612F530}"/>
              </a:ext>
            </a:extLst>
          </p:cNvPr>
          <p:cNvSpPr txBox="1"/>
          <p:nvPr/>
        </p:nvSpPr>
        <p:spPr>
          <a:xfrm>
            <a:off x="6304163" y="4178765"/>
            <a:ext cx="2416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Order Service needs to orchestrate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E7BCC3-8794-4997-FD87-03423D53945B}"/>
              </a:ext>
            </a:extLst>
          </p:cNvPr>
          <p:cNvCxnSpPr>
            <a:cxnSpLocks/>
          </p:cNvCxnSpPr>
          <p:nvPr/>
        </p:nvCxnSpPr>
        <p:spPr>
          <a:xfrm>
            <a:off x="5609980" y="3386571"/>
            <a:ext cx="4006460" cy="2191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216A83-8694-760F-DB9E-D198FE9EC978}"/>
              </a:ext>
            </a:extLst>
          </p:cNvPr>
          <p:cNvCxnSpPr>
            <a:cxnSpLocks/>
          </p:cNvCxnSpPr>
          <p:nvPr/>
        </p:nvCxnSpPr>
        <p:spPr>
          <a:xfrm flipV="1">
            <a:off x="2071982" y="3518332"/>
            <a:ext cx="1631338" cy="1290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EF0CA-689E-5DEE-3115-57FD1E5BFB21}"/>
              </a:ext>
            </a:extLst>
          </p:cNvPr>
          <p:cNvCxnSpPr/>
          <p:nvPr/>
        </p:nvCxnSpPr>
        <p:spPr>
          <a:xfrm flipH="1">
            <a:off x="5609980" y="4122988"/>
            <a:ext cx="4006460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B3249A-91D0-1FA7-07FF-CAC56C399E10}"/>
              </a:ext>
            </a:extLst>
          </p:cNvPr>
          <p:cNvCxnSpPr>
            <a:cxnSpLocks/>
          </p:cNvCxnSpPr>
          <p:nvPr/>
        </p:nvCxnSpPr>
        <p:spPr>
          <a:xfrm flipH="1">
            <a:off x="2164032" y="3760838"/>
            <a:ext cx="1539288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3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Background Synchronization Pattern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C665B-9B00-DE2C-D410-C20FB4CFD829}"/>
              </a:ext>
            </a:extLst>
          </p:cNvPr>
          <p:cNvGrpSpPr/>
          <p:nvPr/>
        </p:nvGrpSpPr>
        <p:grpSpPr>
          <a:xfrm>
            <a:off x="3785616" y="2130552"/>
            <a:ext cx="1746504" cy="3072384"/>
            <a:chOff x="3785616" y="2130552"/>
            <a:chExt cx="1746504" cy="30723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3FCC9E-168C-F746-837A-09E731BA6E00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28" name="Picture 4" descr="Database Free Download PNG ">
              <a:extLst>
                <a:ext uri="{FF2B5EF4-FFF2-40B4-BE49-F238E27FC236}">
                  <a16:creationId xmlns:a16="http://schemas.microsoft.com/office/drawing/2014/main" id="{9758D60D-8B94-4D20-7B42-23165F062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67579D-CF78-BC5A-9B92-0C9996C62955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E8146D-9F1F-70A3-87E6-476983052323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14F69E-CC63-5EFA-B5B0-A512AB6E1BAF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Order</a:t>
              </a:r>
            </a:p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Service</a:t>
              </a:r>
              <a:endParaRPr lang="en-LU" dirty="0">
                <a:solidFill>
                  <a:schemeClr val="accent6"/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50A02A-71BC-58A3-72E7-B07CA10F93D4}"/>
              </a:ext>
            </a:extLst>
          </p:cNvPr>
          <p:cNvGrpSpPr/>
          <p:nvPr/>
        </p:nvGrpSpPr>
        <p:grpSpPr>
          <a:xfrm>
            <a:off x="9616440" y="2224646"/>
            <a:ext cx="1746504" cy="3072384"/>
            <a:chOff x="3785616" y="2130552"/>
            <a:chExt cx="1746504" cy="30723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0AD6F0-56D9-2C61-2C44-7B52264C8FC9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6" name="Picture 4" descr="Database Free Download PNG ">
              <a:extLst>
                <a:ext uri="{FF2B5EF4-FFF2-40B4-BE49-F238E27FC236}">
                  <a16:creationId xmlns:a16="http://schemas.microsoft.com/office/drawing/2014/main" id="{B6399C82-3BB5-CCEE-862B-A8F293372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1D2220-2CA0-0B6D-709A-3109C38E340F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63E146-9BBC-BCC4-719A-5F6AFD9D893E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D4C0F5-0FFD-2919-BFBC-50837CA5148D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nk Free" panose="03080402000500000000" pitchFamily="66" charset="0"/>
                </a:rPr>
                <a:t>Invoice Service</a:t>
              </a:r>
              <a:endParaRPr lang="en-LU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2184605" y="3679444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2184606" y="3863332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6248352" y="3715753"/>
            <a:ext cx="2688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Offers simplicity and decouples services, but introduces delays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 flipH="1">
            <a:off x="7624094" y="4693518"/>
            <a:ext cx="192217" cy="562897"/>
          </a:xfrm>
          <a:prstGeom prst="curvedConnector4">
            <a:avLst>
              <a:gd name="adj1" fmla="val -118928"/>
              <a:gd name="adj2" fmla="val 664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4F617D5-597A-BBA1-CDF9-6320E486DE48}"/>
              </a:ext>
            </a:extLst>
          </p:cNvPr>
          <p:cNvSpPr/>
          <p:nvPr/>
        </p:nvSpPr>
        <p:spPr>
          <a:xfrm>
            <a:off x="6617316" y="5289865"/>
            <a:ext cx="2416955" cy="562897"/>
          </a:xfrm>
          <a:custGeom>
            <a:avLst/>
            <a:gdLst>
              <a:gd name="connsiteX0" fmla="*/ 0 w 2416955"/>
              <a:gd name="connsiteY0" fmla="*/ 0 h 562897"/>
              <a:gd name="connsiteX1" fmla="*/ 2416955 w 2416955"/>
              <a:gd name="connsiteY1" fmla="*/ 0 h 562897"/>
              <a:gd name="connsiteX2" fmla="*/ 2416955 w 2416955"/>
              <a:gd name="connsiteY2" fmla="*/ 562897 h 562897"/>
              <a:gd name="connsiteX3" fmla="*/ 0 w 2416955"/>
              <a:gd name="connsiteY3" fmla="*/ 562897 h 562897"/>
              <a:gd name="connsiteX4" fmla="*/ 0 w 2416955"/>
              <a:gd name="connsiteY4" fmla="*/ 0 h 56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955" h="562897" fill="none" extrusionOk="0">
                <a:moveTo>
                  <a:pt x="0" y="0"/>
                </a:moveTo>
                <a:cubicBezTo>
                  <a:pt x="870303" y="-117930"/>
                  <a:pt x="1889143" y="-10579"/>
                  <a:pt x="2416955" y="0"/>
                </a:cubicBezTo>
                <a:cubicBezTo>
                  <a:pt x="2405081" y="177588"/>
                  <a:pt x="2412263" y="496938"/>
                  <a:pt x="2416955" y="562897"/>
                </a:cubicBezTo>
                <a:cubicBezTo>
                  <a:pt x="1894974" y="651443"/>
                  <a:pt x="853544" y="408982"/>
                  <a:pt x="0" y="562897"/>
                </a:cubicBezTo>
                <a:cubicBezTo>
                  <a:pt x="23446" y="419722"/>
                  <a:pt x="-27721" y="188085"/>
                  <a:pt x="0" y="0"/>
                </a:cubicBezTo>
                <a:close/>
              </a:path>
              <a:path w="2416955" h="562897" stroke="0" extrusionOk="0">
                <a:moveTo>
                  <a:pt x="0" y="0"/>
                </a:moveTo>
                <a:cubicBezTo>
                  <a:pt x="579697" y="100785"/>
                  <a:pt x="1514799" y="84248"/>
                  <a:pt x="2416955" y="0"/>
                </a:cubicBezTo>
                <a:cubicBezTo>
                  <a:pt x="2386522" y="246152"/>
                  <a:pt x="2462510" y="408907"/>
                  <a:pt x="2416955" y="562897"/>
                </a:cubicBezTo>
                <a:cubicBezTo>
                  <a:pt x="1792329" y="569992"/>
                  <a:pt x="479106" y="594136"/>
                  <a:pt x="0" y="562897"/>
                </a:cubicBezTo>
                <a:cubicBezTo>
                  <a:pt x="-45484" y="449233"/>
                  <a:pt x="-41209" y="66119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0824B-0DB1-C56F-4647-DCE8F612F530}"/>
              </a:ext>
            </a:extLst>
          </p:cNvPr>
          <p:cNvSpPr txBox="1"/>
          <p:nvPr/>
        </p:nvSpPr>
        <p:spPr>
          <a:xfrm>
            <a:off x="6617317" y="5428995"/>
            <a:ext cx="241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Background Batch Job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49A4AF-D328-CD03-54E2-EA4D28E34EC9}"/>
              </a:ext>
            </a:extLst>
          </p:cNvPr>
          <p:cNvCxnSpPr>
            <a:cxnSpLocks/>
            <a:stCxn id="1028" idx="2"/>
          </p:cNvCxnSpPr>
          <p:nvPr/>
        </p:nvCxnSpPr>
        <p:spPr>
          <a:xfrm rot="16200000" flipH="1">
            <a:off x="5247428" y="4359704"/>
            <a:ext cx="638693" cy="18692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21524A-6B4B-7B59-DB7F-E69350E45B0F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9066805" y="5069062"/>
            <a:ext cx="1396183" cy="4703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 Based Pattern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C665B-9B00-DE2C-D410-C20FB4CFD829}"/>
              </a:ext>
            </a:extLst>
          </p:cNvPr>
          <p:cNvGrpSpPr/>
          <p:nvPr/>
        </p:nvGrpSpPr>
        <p:grpSpPr>
          <a:xfrm>
            <a:off x="3785616" y="2130552"/>
            <a:ext cx="1746504" cy="3072384"/>
            <a:chOff x="3785616" y="2130552"/>
            <a:chExt cx="1746504" cy="30723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3FCC9E-168C-F746-837A-09E731BA6E00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28" name="Picture 4" descr="Database Free Download PNG ">
              <a:extLst>
                <a:ext uri="{FF2B5EF4-FFF2-40B4-BE49-F238E27FC236}">
                  <a16:creationId xmlns:a16="http://schemas.microsoft.com/office/drawing/2014/main" id="{9758D60D-8B94-4D20-7B42-23165F062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67579D-CF78-BC5A-9B92-0C9996C62955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E8146D-9F1F-70A3-87E6-476983052323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14F69E-CC63-5EFA-B5B0-A512AB6E1BAF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Order</a:t>
              </a:r>
            </a:p>
            <a:p>
              <a:pPr algn="ctr"/>
              <a:r>
                <a:rPr lang="en-IN" dirty="0">
                  <a:solidFill>
                    <a:schemeClr val="accent6"/>
                  </a:solidFill>
                  <a:latin typeface="Ink Free" panose="03080402000500000000" pitchFamily="66" charset="0"/>
                </a:rPr>
                <a:t>Service</a:t>
              </a:r>
              <a:endParaRPr lang="en-LU" dirty="0">
                <a:solidFill>
                  <a:schemeClr val="accent6"/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50A02A-71BC-58A3-72E7-B07CA10F93D4}"/>
              </a:ext>
            </a:extLst>
          </p:cNvPr>
          <p:cNvGrpSpPr/>
          <p:nvPr/>
        </p:nvGrpSpPr>
        <p:grpSpPr>
          <a:xfrm>
            <a:off x="9616440" y="2224646"/>
            <a:ext cx="1746504" cy="3072384"/>
            <a:chOff x="3785616" y="2130552"/>
            <a:chExt cx="1746504" cy="30723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0AD6F0-56D9-2C61-2C44-7B52264C8FC9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4632164" y="3492782"/>
              <a:ext cx="0" cy="536112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6" name="Picture 4" descr="Database Free Download PNG ">
              <a:extLst>
                <a:ext uri="{FF2B5EF4-FFF2-40B4-BE49-F238E27FC236}">
                  <a16:creationId xmlns:a16="http://schemas.microsoft.com/office/drawing/2014/main" id="{B6399C82-3BB5-CCEE-862B-A8F293372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127" y="4028894"/>
              <a:ext cx="946074" cy="94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1D2220-2CA0-0B6D-709A-3109C38E340F}"/>
                </a:ext>
              </a:extLst>
            </p:cNvPr>
            <p:cNvSpPr/>
            <p:nvPr/>
          </p:nvSpPr>
          <p:spPr>
            <a:xfrm>
              <a:off x="3785616" y="2130552"/>
              <a:ext cx="1746504" cy="3072384"/>
            </a:xfrm>
            <a:custGeom>
              <a:avLst/>
              <a:gdLst>
                <a:gd name="connsiteX0" fmla="*/ 0 w 1746504"/>
                <a:gd name="connsiteY0" fmla="*/ 0 h 3072384"/>
                <a:gd name="connsiteX1" fmla="*/ 1746504 w 1746504"/>
                <a:gd name="connsiteY1" fmla="*/ 0 h 3072384"/>
                <a:gd name="connsiteX2" fmla="*/ 1746504 w 1746504"/>
                <a:gd name="connsiteY2" fmla="*/ 3072384 h 3072384"/>
                <a:gd name="connsiteX3" fmla="*/ 0 w 1746504"/>
                <a:gd name="connsiteY3" fmla="*/ 3072384 h 3072384"/>
                <a:gd name="connsiteX4" fmla="*/ 0 w 1746504"/>
                <a:gd name="connsiteY4" fmla="*/ 0 h 307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6504" h="3072384" extrusionOk="0">
                  <a:moveTo>
                    <a:pt x="0" y="0"/>
                  </a:moveTo>
                  <a:cubicBezTo>
                    <a:pt x="567366" y="-63286"/>
                    <a:pt x="999518" y="-12623"/>
                    <a:pt x="1746504" y="0"/>
                  </a:cubicBezTo>
                  <a:cubicBezTo>
                    <a:pt x="1878710" y="638977"/>
                    <a:pt x="1874008" y="2623686"/>
                    <a:pt x="1746504" y="3072384"/>
                  </a:cubicBezTo>
                  <a:cubicBezTo>
                    <a:pt x="1413437" y="3128161"/>
                    <a:pt x="272807" y="3052134"/>
                    <a:pt x="0" y="3072384"/>
                  </a:cubicBezTo>
                  <a:cubicBezTo>
                    <a:pt x="71780" y="1694766"/>
                    <a:pt x="-63983" y="99297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63E146-9BBC-BCC4-719A-5F6AFD9D893E}"/>
                </a:ext>
              </a:extLst>
            </p:cNvPr>
            <p:cNvSpPr/>
            <p:nvPr/>
          </p:nvSpPr>
          <p:spPr>
            <a:xfrm>
              <a:off x="4096431" y="2362820"/>
              <a:ext cx="1167166" cy="1025942"/>
            </a:xfrm>
            <a:custGeom>
              <a:avLst/>
              <a:gdLst>
                <a:gd name="connsiteX0" fmla="*/ 0 w 1167166"/>
                <a:gd name="connsiteY0" fmla="*/ 0 h 1025942"/>
                <a:gd name="connsiteX1" fmla="*/ 1167166 w 1167166"/>
                <a:gd name="connsiteY1" fmla="*/ 0 h 1025942"/>
                <a:gd name="connsiteX2" fmla="*/ 1167166 w 1167166"/>
                <a:gd name="connsiteY2" fmla="*/ 1025942 h 1025942"/>
                <a:gd name="connsiteX3" fmla="*/ 0 w 1167166"/>
                <a:gd name="connsiteY3" fmla="*/ 1025942 h 1025942"/>
                <a:gd name="connsiteX4" fmla="*/ 0 w 1167166"/>
                <a:gd name="connsiteY4" fmla="*/ 0 h 10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66" h="1025942" extrusionOk="0">
                  <a:moveTo>
                    <a:pt x="0" y="0"/>
                  </a:moveTo>
                  <a:cubicBezTo>
                    <a:pt x="234010" y="-52609"/>
                    <a:pt x="702474" y="75818"/>
                    <a:pt x="1167166" y="0"/>
                  </a:cubicBezTo>
                  <a:cubicBezTo>
                    <a:pt x="1169083" y="375505"/>
                    <a:pt x="1107464" y="544956"/>
                    <a:pt x="1167166" y="1025942"/>
                  </a:cubicBezTo>
                  <a:cubicBezTo>
                    <a:pt x="674907" y="1122812"/>
                    <a:pt x="184441" y="1109028"/>
                    <a:pt x="0" y="1025942"/>
                  </a:cubicBezTo>
                  <a:cubicBezTo>
                    <a:pt x="68847" y="731788"/>
                    <a:pt x="-54068" y="4940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22470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D4C0F5-0FFD-2919-BFBC-50837CA5148D}"/>
                </a:ext>
              </a:extLst>
            </p:cNvPr>
            <p:cNvSpPr txBox="1"/>
            <p:nvPr/>
          </p:nvSpPr>
          <p:spPr>
            <a:xfrm>
              <a:off x="3947351" y="2602669"/>
              <a:ext cx="1465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nk Free" panose="03080402000500000000" pitchFamily="66" charset="0"/>
                </a:rPr>
                <a:t>Invoice Service</a:t>
              </a:r>
              <a:endParaRPr lang="en-LU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2184605" y="3679444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2184606" y="3863332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6149736" y="4065728"/>
            <a:ext cx="304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Async pub-sub messaging to achieve Eventual Consistency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 flipH="1">
            <a:off x="7624094" y="4693518"/>
            <a:ext cx="192217" cy="562897"/>
          </a:xfrm>
          <a:prstGeom prst="curvedConnector4">
            <a:avLst>
              <a:gd name="adj1" fmla="val -118928"/>
              <a:gd name="adj2" fmla="val 664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74F617D5-597A-BBA1-CDF9-6320E486DE48}"/>
              </a:ext>
            </a:extLst>
          </p:cNvPr>
          <p:cNvSpPr/>
          <p:nvPr/>
        </p:nvSpPr>
        <p:spPr>
          <a:xfrm>
            <a:off x="7559532" y="4331352"/>
            <a:ext cx="538008" cy="2526648"/>
          </a:xfrm>
          <a:prstGeom prst="can">
            <a:avLst/>
          </a:pr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custGeom>
                    <a:avLst/>
                    <a:gdLst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  <a:gd name="connsiteX0" fmla="*/ 2014048 w 2416955"/>
                      <a:gd name="connsiteY0" fmla="*/ 562897 h 562897"/>
                      <a:gd name="connsiteX1" fmla="*/ 1611142 w 2416955"/>
                      <a:gd name="connsiteY1" fmla="*/ 281448 h 562897"/>
                      <a:gd name="connsiteX2" fmla="*/ 2014048 w 2416955"/>
                      <a:gd name="connsiteY2" fmla="*/ 0 h 562897"/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6955" h="562897" stroke="0" extrusionOk="0">
                        <a:moveTo>
                          <a:pt x="402906" y="0"/>
                        </a:moveTo>
                        <a:cubicBezTo>
                          <a:pt x="983193" y="-773"/>
                          <a:pt x="1639410" y="2960"/>
                          <a:pt x="2014048" y="0"/>
                        </a:cubicBezTo>
                        <a:cubicBezTo>
                          <a:pt x="2248840" y="-27668"/>
                          <a:pt x="2442138" y="139955"/>
                          <a:pt x="2416955" y="281448"/>
                        </a:cubicBezTo>
                        <a:cubicBezTo>
                          <a:pt x="2415542" y="431665"/>
                          <a:pt x="2239755" y="550322"/>
                          <a:pt x="2014048" y="562897"/>
                        </a:cubicBezTo>
                        <a:cubicBezTo>
                          <a:pt x="1429471" y="672117"/>
                          <a:pt x="610216" y="483600"/>
                          <a:pt x="402906" y="562897"/>
                        </a:cubicBezTo>
                        <a:cubicBezTo>
                          <a:pt x="159784" y="541845"/>
                          <a:pt x="-27614" y="434650"/>
                          <a:pt x="0" y="281448"/>
                        </a:cubicBezTo>
                        <a:cubicBezTo>
                          <a:pt x="-8125" y="134732"/>
                          <a:pt x="148874" y="-1819"/>
                          <a:pt x="402906" y="0"/>
                        </a:cubicBezTo>
                        <a:close/>
                      </a:path>
                      <a:path w="2416955" h="562897" fill="none" extrusionOk="0">
                        <a:moveTo>
                          <a:pt x="2014048" y="562897"/>
                        </a:moveTo>
                        <a:cubicBezTo>
                          <a:pt x="1798255" y="576283"/>
                          <a:pt x="1610821" y="433020"/>
                          <a:pt x="1611142" y="281448"/>
                        </a:cubicBezTo>
                        <a:cubicBezTo>
                          <a:pt x="1613877" y="116572"/>
                          <a:pt x="1822128" y="2542"/>
                          <a:pt x="2014048" y="0"/>
                        </a:cubicBezTo>
                      </a:path>
                      <a:path w="2416955" h="562897" fill="none" extrusionOk="0">
                        <a:moveTo>
                          <a:pt x="402906" y="0"/>
                        </a:moveTo>
                        <a:cubicBezTo>
                          <a:pt x="582060" y="-144529"/>
                          <a:pt x="1338431" y="-2614"/>
                          <a:pt x="2014048" y="0"/>
                        </a:cubicBezTo>
                        <a:cubicBezTo>
                          <a:pt x="2235425" y="3177"/>
                          <a:pt x="2389477" y="138538"/>
                          <a:pt x="2416955" y="281448"/>
                        </a:cubicBezTo>
                        <a:cubicBezTo>
                          <a:pt x="2405429" y="447132"/>
                          <a:pt x="2250923" y="572167"/>
                          <a:pt x="2014048" y="562897"/>
                        </a:cubicBezTo>
                        <a:cubicBezTo>
                          <a:pt x="1826238" y="617892"/>
                          <a:pt x="1177404" y="462737"/>
                          <a:pt x="402906" y="562897"/>
                        </a:cubicBezTo>
                        <a:cubicBezTo>
                          <a:pt x="184815" y="572208"/>
                          <a:pt x="-20305" y="428110"/>
                          <a:pt x="0" y="281448"/>
                        </a:cubicBezTo>
                        <a:cubicBezTo>
                          <a:pt x="-6339" y="122740"/>
                          <a:pt x="182621" y="2070"/>
                          <a:pt x="402906" y="0"/>
                        </a:cubicBezTo>
                        <a:close/>
                      </a:path>
                      <a:path w="2416955" h="562897" fill="none" stroke="0" extrusionOk="0">
                        <a:moveTo>
                          <a:pt x="2014048" y="562897"/>
                        </a:moveTo>
                        <a:cubicBezTo>
                          <a:pt x="1805247" y="588537"/>
                          <a:pt x="1615003" y="434774"/>
                          <a:pt x="1611142" y="281448"/>
                        </a:cubicBezTo>
                        <a:cubicBezTo>
                          <a:pt x="1587344" y="144551"/>
                          <a:pt x="1799573" y="-7574"/>
                          <a:pt x="2014048" y="0"/>
                        </a:cubicBezTo>
                      </a:path>
                      <a:path w="2416955" h="562897" fill="none" stroke="0" extrusionOk="0">
                        <a:moveTo>
                          <a:pt x="402906" y="0"/>
                        </a:moveTo>
                        <a:cubicBezTo>
                          <a:pt x="1206550" y="-3538"/>
                          <a:pt x="1381356" y="-118167"/>
                          <a:pt x="2014048" y="0"/>
                        </a:cubicBezTo>
                        <a:cubicBezTo>
                          <a:pt x="2238655" y="-13915"/>
                          <a:pt x="2438115" y="105866"/>
                          <a:pt x="2416955" y="281448"/>
                        </a:cubicBezTo>
                        <a:cubicBezTo>
                          <a:pt x="2399643" y="444160"/>
                          <a:pt x="2240002" y="548345"/>
                          <a:pt x="2014048" y="562897"/>
                        </a:cubicBezTo>
                        <a:cubicBezTo>
                          <a:pt x="1461447" y="453117"/>
                          <a:pt x="693766" y="546391"/>
                          <a:pt x="402906" y="562897"/>
                        </a:cubicBezTo>
                        <a:cubicBezTo>
                          <a:pt x="184433" y="552058"/>
                          <a:pt x="-310" y="462613"/>
                          <a:pt x="0" y="281448"/>
                        </a:cubicBezTo>
                        <a:cubicBezTo>
                          <a:pt x="16807" y="142585"/>
                          <a:pt x="175685" y="19874"/>
                          <a:pt x="40290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49A4AF-D328-CD03-54E2-EA4D28E34EC9}"/>
              </a:ext>
            </a:extLst>
          </p:cNvPr>
          <p:cNvCxnSpPr>
            <a:cxnSpLocks/>
            <a:stCxn id="1028" idx="2"/>
          </p:cNvCxnSpPr>
          <p:nvPr/>
        </p:nvCxnSpPr>
        <p:spPr>
          <a:xfrm rot="16200000" flipH="1">
            <a:off x="5247428" y="4359704"/>
            <a:ext cx="638693" cy="18692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21524A-6B4B-7B59-DB7F-E69350E45B0F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9066805" y="5069062"/>
            <a:ext cx="1396183" cy="470340"/>
          </a:xfrm>
          <a:prstGeom prst="bentConnector2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BF00B3-0B95-011E-7960-AEDA150C91ED}"/>
              </a:ext>
            </a:extLst>
          </p:cNvPr>
          <p:cNvSpPr txBox="1"/>
          <p:nvPr/>
        </p:nvSpPr>
        <p:spPr>
          <a:xfrm>
            <a:off x="4183532" y="5244329"/>
            <a:ext cx="304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Events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4" name="Picture 8" descr="Email Icon Large Envelope">
            <a:extLst>
              <a:ext uri="{FF2B5EF4-FFF2-40B4-BE49-F238E27FC236}">
                <a16:creationId xmlns:a16="http://schemas.microsoft.com/office/drawing/2014/main" id="{6F18C465-9E02-9BF0-6D2F-0B0322EE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09" y="5414484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Email Icon Large Envelope">
            <a:extLst>
              <a:ext uri="{FF2B5EF4-FFF2-40B4-BE49-F238E27FC236}">
                <a16:creationId xmlns:a16="http://schemas.microsoft.com/office/drawing/2014/main" id="{987C4C2F-0F10-4257-4F8E-73436E0B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49" y="5412047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mail Icon Large Envelope">
            <a:extLst>
              <a:ext uri="{FF2B5EF4-FFF2-40B4-BE49-F238E27FC236}">
                <a16:creationId xmlns:a16="http://schemas.microsoft.com/office/drawing/2014/main" id="{8C2AC6C4-E058-C285-15F7-15081D0F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550" y="5383979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CA53B-D270-2343-B9B0-0A3B27BCDB28}"/>
              </a:ext>
            </a:extLst>
          </p:cNvPr>
          <p:cNvSpPr txBox="1"/>
          <p:nvPr/>
        </p:nvSpPr>
        <p:spPr>
          <a:xfrm>
            <a:off x="4565201" y="4388894"/>
            <a:ext cx="6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endParaRPr lang="en-L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4871-34A3-FDB8-11D8-06991BD35439}"/>
              </a:ext>
            </a:extLst>
          </p:cNvPr>
          <p:cNvSpPr txBox="1"/>
          <p:nvPr/>
        </p:nvSpPr>
        <p:spPr>
          <a:xfrm>
            <a:off x="1396758" y="2879668"/>
            <a:ext cx="93455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Customer</a:t>
            </a:r>
            <a:endParaRPr lang="en-LU" dirty="0">
              <a:solidFill>
                <a:schemeClr val="accent1">
                  <a:lumMod val="40000"/>
                  <a:lumOff val="6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5C4785-6FD4-A305-B04E-266C2057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013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 Based Pattern – Scalability, Performance and Availability</a:t>
            </a:r>
          </a:p>
        </p:txBody>
      </p:sp>
      <p:sp>
        <p:nvSpPr>
          <p:cNvPr id="32" name="Graphic 21">
            <a:extLst>
              <a:ext uri="{FF2B5EF4-FFF2-40B4-BE49-F238E27FC236}">
                <a16:creationId xmlns:a16="http://schemas.microsoft.com/office/drawing/2014/main" id="{C31B4603-604D-384E-B7B9-10665F4086EB}"/>
              </a:ext>
            </a:extLst>
          </p:cNvPr>
          <p:cNvSpPr/>
          <p:nvPr/>
        </p:nvSpPr>
        <p:spPr>
          <a:xfrm>
            <a:off x="1564032" y="3338894"/>
            <a:ext cx="600000" cy="660000"/>
          </a:xfrm>
          <a:custGeom>
            <a:avLst/>
            <a:gdLst>
              <a:gd name="connsiteX0" fmla="*/ 30375 w 600000"/>
              <a:gd name="connsiteY0" fmla="*/ 630000 h 660000"/>
              <a:gd name="connsiteX1" fmla="*/ 300000 w 600000"/>
              <a:gd name="connsiteY1" fmla="*/ 362670 h 660000"/>
              <a:gd name="connsiteX2" fmla="*/ 438075 w 600000"/>
              <a:gd name="connsiteY2" fmla="*/ 402330 h 660000"/>
              <a:gd name="connsiteX3" fmla="*/ 569610 w 600000"/>
              <a:gd name="connsiteY3" fmla="*/ 630000 h 660000"/>
              <a:gd name="connsiteX4" fmla="*/ 30375 w 600000"/>
              <a:gd name="connsiteY4" fmla="*/ 630000 h 660000"/>
              <a:gd name="connsiteX5" fmla="*/ 152880 w 600000"/>
              <a:gd name="connsiteY5" fmla="*/ 178170 h 660000"/>
              <a:gd name="connsiteX6" fmla="*/ 300015 w 600000"/>
              <a:gd name="connsiteY6" fmla="*/ 30000 h 660000"/>
              <a:gd name="connsiteX7" fmla="*/ 447105 w 600000"/>
              <a:gd name="connsiteY7" fmla="*/ 178170 h 660000"/>
              <a:gd name="connsiteX8" fmla="*/ 300015 w 600000"/>
              <a:gd name="connsiteY8" fmla="*/ 326355 h 660000"/>
              <a:gd name="connsiteX9" fmla="*/ 152880 w 600000"/>
              <a:gd name="connsiteY9" fmla="*/ 178170 h 660000"/>
              <a:gd name="connsiteX10" fmla="*/ 152880 w 600000"/>
              <a:gd name="connsiteY10" fmla="*/ 178170 h 660000"/>
              <a:gd name="connsiteX11" fmla="*/ 453945 w 600000"/>
              <a:gd name="connsiteY11" fmla="*/ 376875 h 660000"/>
              <a:gd name="connsiteX12" fmla="*/ 370470 w 600000"/>
              <a:gd name="connsiteY12" fmla="*/ 341565 h 660000"/>
              <a:gd name="connsiteX13" fmla="*/ 477105 w 600000"/>
              <a:gd name="connsiteY13" fmla="*/ 178170 h 660000"/>
              <a:gd name="connsiteX14" fmla="*/ 300015 w 600000"/>
              <a:gd name="connsiteY14" fmla="*/ 0 h 660000"/>
              <a:gd name="connsiteX15" fmla="*/ 122880 w 600000"/>
              <a:gd name="connsiteY15" fmla="*/ 178170 h 660000"/>
              <a:gd name="connsiteX16" fmla="*/ 229755 w 600000"/>
              <a:gd name="connsiteY16" fmla="*/ 341670 h 660000"/>
              <a:gd name="connsiteX17" fmla="*/ 0 w 600000"/>
              <a:gd name="connsiteY17" fmla="*/ 645000 h 660000"/>
              <a:gd name="connsiteX18" fmla="*/ 15000 w 600000"/>
              <a:gd name="connsiteY18" fmla="*/ 660000 h 660000"/>
              <a:gd name="connsiteX19" fmla="*/ 585000 w 600000"/>
              <a:gd name="connsiteY19" fmla="*/ 660000 h 660000"/>
              <a:gd name="connsiteX20" fmla="*/ 600000 w 600000"/>
              <a:gd name="connsiteY20" fmla="*/ 645000 h 660000"/>
              <a:gd name="connsiteX21" fmla="*/ 453945 w 600000"/>
              <a:gd name="connsiteY21" fmla="*/ 376875 h 660000"/>
              <a:gd name="connsiteX22" fmla="*/ 453945 w 600000"/>
              <a:gd name="connsiteY22" fmla="*/ 376875 h 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0000" h="660000" fill="none" extrusionOk="0">
                <a:moveTo>
                  <a:pt x="30375" y="630000"/>
                </a:moveTo>
                <a:cubicBezTo>
                  <a:pt x="44596" y="481698"/>
                  <a:pt x="155553" y="382113"/>
                  <a:pt x="300000" y="362670"/>
                </a:cubicBezTo>
                <a:cubicBezTo>
                  <a:pt x="344098" y="363582"/>
                  <a:pt x="398779" y="376318"/>
                  <a:pt x="438075" y="402330"/>
                </a:cubicBezTo>
                <a:cubicBezTo>
                  <a:pt x="516059" y="449184"/>
                  <a:pt x="564467" y="553007"/>
                  <a:pt x="569610" y="630000"/>
                </a:cubicBezTo>
                <a:cubicBezTo>
                  <a:pt x="486858" y="664107"/>
                  <a:pt x="274089" y="663765"/>
                  <a:pt x="30375" y="630000"/>
                </a:cubicBezTo>
                <a:close/>
                <a:moveTo>
                  <a:pt x="152880" y="178170"/>
                </a:moveTo>
                <a:cubicBezTo>
                  <a:pt x="159847" y="108609"/>
                  <a:pt x="218321" y="37531"/>
                  <a:pt x="300015" y="30000"/>
                </a:cubicBezTo>
                <a:cubicBezTo>
                  <a:pt x="395335" y="35127"/>
                  <a:pt x="454232" y="108513"/>
                  <a:pt x="447105" y="178170"/>
                </a:cubicBezTo>
                <a:cubicBezTo>
                  <a:pt x="436078" y="269978"/>
                  <a:pt x="382535" y="310813"/>
                  <a:pt x="300015" y="326355"/>
                </a:cubicBezTo>
                <a:cubicBezTo>
                  <a:pt x="216078" y="332508"/>
                  <a:pt x="148182" y="271152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7734" y="358322"/>
                  <a:pt x="399007" y="347482"/>
                  <a:pt x="370470" y="341565"/>
                </a:cubicBezTo>
                <a:cubicBezTo>
                  <a:pt x="441671" y="318089"/>
                  <a:pt x="476873" y="253510"/>
                  <a:pt x="477105" y="178170"/>
                </a:cubicBezTo>
                <a:cubicBezTo>
                  <a:pt x="477600" y="81727"/>
                  <a:pt x="396700" y="-1903"/>
                  <a:pt x="300015" y="0"/>
                </a:cubicBezTo>
                <a:cubicBezTo>
                  <a:pt x="202892" y="-19391"/>
                  <a:pt x="119190" y="78561"/>
                  <a:pt x="122880" y="178170"/>
                </a:cubicBezTo>
                <a:cubicBezTo>
                  <a:pt x="119989" y="247565"/>
                  <a:pt x="169472" y="324675"/>
                  <a:pt x="229755" y="341670"/>
                </a:cubicBezTo>
                <a:cubicBezTo>
                  <a:pt x="123476" y="383978"/>
                  <a:pt x="-21517" y="515126"/>
                  <a:pt x="0" y="645000"/>
                </a:cubicBezTo>
                <a:cubicBezTo>
                  <a:pt x="-1021" y="653366"/>
                  <a:pt x="7832" y="660736"/>
                  <a:pt x="15000" y="660000"/>
                </a:cubicBezTo>
                <a:cubicBezTo>
                  <a:pt x="296013" y="653510"/>
                  <a:pt x="464300" y="698727"/>
                  <a:pt x="585000" y="660000"/>
                </a:cubicBezTo>
                <a:cubicBezTo>
                  <a:pt x="593784" y="660735"/>
                  <a:pt x="599735" y="652794"/>
                  <a:pt x="600000" y="645000"/>
                </a:cubicBezTo>
                <a:cubicBezTo>
                  <a:pt x="590711" y="523696"/>
                  <a:pt x="544362" y="431509"/>
                  <a:pt x="453945" y="376875"/>
                </a:cubicBezTo>
                <a:lnTo>
                  <a:pt x="453945" y="376875"/>
                </a:lnTo>
                <a:close/>
              </a:path>
              <a:path w="600000" h="660000" stroke="0" extrusionOk="0">
                <a:moveTo>
                  <a:pt x="30375" y="630000"/>
                </a:moveTo>
                <a:cubicBezTo>
                  <a:pt x="18151" y="491886"/>
                  <a:pt x="148793" y="350536"/>
                  <a:pt x="300000" y="362670"/>
                </a:cubicBezTo>
                <a:cubicBezTo>
                  <a:pt x="357695" y="361132"/>
                  <a:pt x="405368" y="374691"/>
                  <a:pt x="438075" y="402330"/>
                </a:cubicBezTo>
                <a:cubicBezTo>
                  <a:pt x="532119" y="447751"/>
                  <a:pt x="561497" y="533559"/>
                  <a:pt x="569610" y="630000"/>
                </a:cubicBezTo>
                <a:cubicBezTo>
                  <a:pt x="321892" y="676599"/>
                  <a:pt x="131998" y="623492"/>
                  <a:pt x="30375" y="630000"/>
                </a:cubicBezTo>
                <a:close/>
                <a:moveTo>
                  <a:pt x="152880" y="178170"/>
                </a:moveTo>
                <a:cubicBezTo>
                  <a:pt x="150941" y="96790"/>
                  <a:pt x="207262" y="31979"/>
                  <a:pt x="300015" y="30000"/>
                </a:cubicBezTo>
                <a:cubicBezTo>
                  <a:pt x="376996" y="27992"/>
                  <a:pt x="431897" y="91625"/>
                  <a:pt x="447105" y="178170"/>
                </a:cubicBezTo>
                <a:cubicBezTo>
                  <a:pt x="450931" y="269371"/>
                  <a:pt x="381859" y="321335"/>
                  <a:pt x="300015" y="326355"/>
                </a:cubicBezTo>
                <a:cubicBezTo>
                  <a:pt x="220526" y="330278"/>
                  <a:pt x="159858" y="248909"/>
                  <a:pt x="152880" y="178170"/>
                </a:cubicBezTo>
                <a:lnTo>
                  <a:pt x="152880" y="178170"/>
                </a:lnTo>
                <a:close/>
                <a:moveTo>
                  <a:pt x="453945" y="376875"/>
                </a:moveTo>
                <a:cubicBezTo>
                  <a:pt x="424750" y="364356"/>
                  <a:pt x="397445" y="347590"/>
                  <a:pt x="370470" y="341565"/>
                </a:cubicBezTo>
                <a:cubicBezTo>
                  <a:pt x="423020" y="316742"/>
                  <a:pt x="474529" y="251504"/>
                  <a:pt x="477105" y="178170"/>
                </a:cubicBezTo>
                <a:cubicBezTo>
                  <a:pt x="482763" y="79900"/>
                  <a:pt x="416784" y="-2725"/>
                  <a:pt x="300015" y="0"/>
                </a:cubicBezTo>
                <a:cubicBezTo>
                  <a:pt x="212371" y="2388"/>
                  <a:pt x="120631" y="79741"/>
                  <a:pt x="122880" y="178170"/>
                </a:cubicBezTo>
                <a:cubicBezTo>
                  <a:pt x="125507" y="261669"/>
                  <a:pt x="159966" y="321995"/>
                  <a:pt x="229755" y="341670"/>
                </a:cubicBezTo>
                <a:cubicBezTo>
                  <a:pt x="82422" y="362042"/>
                  <a:pt x="4344" y="503238"/>
                  <a:pt x="0" y="645000"/>
                </a:cubicBezTo>
                <a:cubicBezTo>
                  <a:pt x="-770" y="653267"/>
                  <a:pt x="6500" y="660036"/>
                  <a:pt x="15000" y="660000"/>
                </a:cubicBezTo>
                <a:cubicBezTo>
                  <a:pt x="161315" y="632137"/>
                  <a:pt x="524292" y="679165"/>
                  <a:pt x="585000" y="660000"/>
                </a:cubicBezTo>
                <a:cubicBezTo>
                  <a:pt x="592811" y="660428"/>
                  <a:pt x="599533" y="652709"/>
                  <a:pt x="600000" y="645000"/>
                </a:cubicBezTo>
                <a:cubicBezTo>
                  <a:pt x="601280" y="524113"/>
                  <a:pt x="541916" y="428930"/>
                  <a:pt x="453945" y="376875"/>
                </a:cubicBezTo>
                <a:lnTo>
                  <a:pt x="453945" y="37687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69635832">
                  <a:custGeom>
                    <a:avLst/>
                    <a:gdLst>
                      <a:gd name="connsiteX0" fmla="*/ 30375 w 600000"/>
                      <a:gd name="connsiteY0" fmla="*/ 630000 h 660000"/>
                      <a:gd name="connsiteX1" fmla="*/ 300000 w 600000"/>
                      <a:gd name="connsiteY1" fmla="*/ 362670 h 660000"/>
                      <a:gd name="connsiteX2" fmla="*/ 438075 w 600000"/>
                      <a:gd name="connsiteY2" fmla="*/ 402330 h 660000"/>
                      <a:gd name="connsiteX3" fmla="*/ 569610 w 600000"/>
                      <a:gd name="connsiteY3" fmla="*/ 630000 h 660000"/>
                      <a:gd name="connsiteX4" fmla="*/ 30375 w 600000"/>
                      <a:gd name="connsiteY4" fmla="*/ 630000 h 660000"/>
                      <a:gd name="connsiteX5" fmla="*/ 152880 w 600000"/>
                      <a:gd name="connsiteY5" fmla="*/ 178170 h 660000"/>
                      <a:gd name="connsiteX6" fmla="*/ 300015 w 600000"/>
                      <a:gd name="connsiteY6" fmla="*/ 30000 h 660000"/>
                      <a:gd name="connsiteX7" fmla="*/ 447105 w 600000"/>
                      <a:gd name="connsiteY7" fmla="*/ 178170 h 660000"/>
                      <a:gd name="connsiteX8" fmla="*/ 300015 w 600000"/>
                      <a:gd name="connsiteY8" fmla="*/ 326355 h 660000"/>
                      <a:gd name="connsiteX9" fmla="*/ 152880 w 600000"/>
                      <a:gd name="connsiteY9" fmla="*/ 178170 h 660000"/>
                      <a:gd name="connsiteX10" fmla="*/ 152880 w 600000"/>
                      <a:gd name="connsiteY10" fmla="*/ 178170 h 660000"/>
                      <a:gd name="connsiteX11" fmla="*/ 453945 w 600000"/>
                      <a:gd name="connsiteY11" fmla="*/ 376875 h 660000"/>
                      <a:gd name="connsiteX12" fmla="*/ 370470 w 600000"/>
                      <a:gd name="connsiteY12" fmla="*/ 341565 h 660000"/>
                      <a:gd name="connsiteX13" fmla="*/ 477105 w 600000"/>
                      <a:gd name="connsiteY13" fmla="*/ 178170 h 660000"/>
                      <a:gd name="connsiteX14" fmla="*/ 300015 w 600000"/>
                      <a:gd name="connsiteY14" fmla="*/ 0 h 660000"/>
                      <a:gd name="connsiteX15" fmla="*/ 122880 w 600000"/>
                      <a:gd name="connsiteY15" fmla="*/ 178170 h 660000"/>
                      <a:gd name="connsiteX16" fmla="*/ 229755 w 600000"/>
                      <a:gd name="connsiteY16" fmla="*/ 341670 h 660000"/>
                      <a:gd name="connsiteX17" fmla="*/ 0 w 600000"/>
                      <a:gd name="connsiteY17" fmla="*/ 645000 h 660000"/>
                      <a:gd name="connsiteX18" fmla="*/ 15000 w 600000"/>
                      <a:gd name="connsiteY18" fmla="*/ 660000 h 660000"/>
                      <a:gd name="connsiteX19" fmla="*/ 585000 w 600000"/>
                      <a:gd name="connsiteY19" fmla="*/ 660000 h 660000"/>
                      <a:gd name="connsiteX20" fmla="*/ 600000 w 600000"/>
                      <a:gd name="connsiteY20" fmla="*/ 645000 h 660000"/>
                      <a:gd name="connsiteX21" fmla="*/ 453945 w 600000"/>
                      <a:gd name="connsiteY21" fmla="*/ 376875 h 660000"/>
                      <a:gd name="connsiteX22" fmla="*/ 453945 w 600000"/>
                      <a:gd name="connsiteY22" fmla="*/ 376875 h 6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00000" h="660000">
                        <a:moveTo>
                          <a:pt x="30375" y="630000"/>
                        </a:moveTo>
                        <a:cubicBezTo>
                          <a:pt x="37860" y="481275"/>
                          <a:pt x="155925" y="362670"/>
                          <a:pt x="300000" y="362670"/>
                        </a:cubicBezTo>
                        <a:cubicBezTo>
                          <a:pt x="348720" y="362670"/>
                          <a:pt x="396450" y="376380"/>
                          <a:pt x="438075" y="402330"/>
                        </a:cubicBezTo>
                        <a:cubicBezTo>
                          <a:pt x="515310" y="450495"/>
                          <a:pt x="564795" y="536745"/>
                          <a:pt x="569610" y="630000"/>
                        </a:cubicBezTo>
                        <a:lnTo>
                          <a:pt x="30375" y="630000"/>
                        </a:lnTo>
                        <a:close/>
                        <a:moveTo>
                          <a:pt x="152880" y="178170"/>
                        </a:moveTo>
                        <a:cubicBezTo>
                          <a:pt x="152880" y="96480"/>
                          <a:pt x="218880" y="30000"/>
                          <a:pt x="300015" y="30000"/>
                        </a:cubicBezTo>
                        <a:cubicBezTo>
                          <a:pt x="381120" y="30000"/>
                          <a:pt x="447105" y="96480"/>
                          <a:pt x="447105" y="178170"/>
                        </a:cubicBezTo>
                        <a:cubicBezTo>
                          <a:pt x="447105" y="259875"/>
                          <a:pt x="381120" y="326355"/>
                          <a:pt x="300015" y="326355"/>
                        </a:cubicBezTo>
                        <a:cubicBezTo>
                          <a:pt x="218880" y="326355"/>
                          <a:pt x="152880" y="259875"/>
                          <a:pt x="152880" y="178170"/>
                        </a:cubicBezTo>
                        <a:lnTo>
                          <a:pt x="152880" y="178170"/>
                        </a:lnTo>
                        <a:close/>
                        <a:moveTo>
                          <a:pt x="453945" y="376875"/>
                        </a:moveTo>
                        <a:cubicBezTo>
                          <a:pt x="427950" y="360660"/>
                          <a:pt x="399750" y="348900"/>
                          <a:pt x="370470" y="341565"/>
                        </a:cubicBezTo>
                        <a:cubicBezTo>
                          <a:pt x="433155" y="314085"/>
                          <a:pt x="477105" y="251235"/>
                          <a:pt x="477105" y="178170"/>
                        </a:cubicBezTo>
                        <a:cubicBezTo>
                          <a:pt x="477105" y="79935"/>
                          <a:pt x="397650" y="0"/>
                          <a:pt x="300015" y="0"/>
                        </a:cubicBezTo>
                        <a:cubicBezTo>
                          <a:pt x="202335" y="0"/>
                          <a:pt x="122880" y="79935"/>
                          <a:pt x="122880" y="178170"/>
                        </a:cubicBezTo>
                        <a:cubicBezTo>
                          <a:pt x="122880" y="251325"/>
                          <a:pt x="166950" y="314250"/>
                          <a:pt x="229755" y="341670"/>
                        </a:cubicBezTo>
                        <a:cubicBezTo>
                          <a:pt x="98175" y="374715"/>
                          <a:pt x="0" y="498000"/>
                          <a:pt x="0" y="645000"/>
                        </a:cubicBezTo>
                        <a:cubicBezTo>
                          <a:pt x="0" y="653280"/>
                          <a:pt x="6705" y="660000"/>
                          <a:pt x="15000" y="660000"/>
                        </a:cubicBezTo>
                        <a:lnTo>
                          <a:pt x="585000" y="660000"/>
                        </a:lnTo>
                        <a:cubicBezTo>
                          <a:pt x="593280" y="660000"/>
                          <a:pt x="600000" y="653280"/>
                          <a:pt x="600000" y="645000"/>
                        </a:cubicBezTo>
                        <a:cubicBezTo>
                          <a:pt x="600000" y="535785"/>
                          <a:pt x="544035" y="433050"/>
                          <a:pt x="453945" y="376875"/>
                        </a:cubicBezTo>
                        <a:lnTo>
                          <a:pt x="453945" y="376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IN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3BEB3C9-5B32-A099-B5D4-D3173C9DB02E}"/>
              </a:ext>
            </a:extLst>
          </p:cNvPr>
          <p:cNvCxnSpPr>
            <a:cxnSpLocks/>
          </p:cNvCxnSpPr>
          <p:nvPr/>
        </p:nvCxnSpPr>
        <p:spPr>
          <a:xfrm>
            <a:off x="2184605" y="3679444"/>
            <a:ext cx="1518715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0A36C1A-CC06-0AE9-E2D5-23B5786DFC62}"/>
              </a:ext>
            </a:extLst>
          </p:cNvPr>
          <p:cNvCxnSpPr>
            <a:cxnSpLocks/>
          </p:cNvCxnSpPr>
          <p:nvPr/>
        </p:nvCxnSpPr>
        <p:spPr>
          <a:xfrm rot="10800000">
            <a:off x="2184606" y="3863332"/>
            <a:ext cx="151871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29CB9F-78FA-563C-4EB6-85D3E07F2CFB}"/>
              </a:ext>
            </a:extLst>
          </p:cNvPr>
          <p:cNvSpPr txBox="1"/>
          <p:nvPr/>
        </p:nvSpPr>
        <p:spPr>
          <a:xfrm>
            <a:off x="5503372" y="5474189"/>
            <a:ext cx="304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Async pub-sub messaging to achieve Eventual Consistency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B8AA315-04BA-46CA-164F-5291AA75E441}"/>
              </a:ext>
            </a:extLst>
          </p:cNvPr>
          <p:cNvCxnSpPr>
            <a:cxnSpLocks/>
          </p:cNvCxnSpPr>
          <p:nvPr/>
        </p:nvCxnSpPr>
        <p:spPr>
          <a:xfrm flipH="1">
            <a:off x="7228400" y="4960835"/>
            <a:ext cx="192217" cy="562897"/>
          </a:xfrm>
          <a:prstGeom prst="curvedConnector4">
            <a:avLst>
              <a:gd name="adj1" fmla="val -118928"/>
              <a:gd name="adj2" fmla="val 66403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74F617D5-597A-BBA1-CDF9-6320E486DE48}"/>
              </a:ext>
            </a:extLst>
          </p:cNvPr>
          <p:cNvSpPr/>
          <p:nvPr/>
        </p:nvSpPr>
        <p:spPr>
          <a:xfrm>
            <a:off x="7228400" y="3487364"/>
            <a:ext cx="538008" cy="2526648"/>
          </a:xfrm>
          <a:prstGeom prst="can">
            <a:avLst/>
          </a:pr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custGeom>
                    <a:avLst/>
                    <a:gdLst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  <a:gd name="connsiteX0" fmla="*/ 2014048 w 2416955"/>
                      <a:gd name="connsiteY0" fmla="*/ 562897 h 562897"/>
                      <a:gd name="connsiteX1" fmla="*/ 1611142 w 2416955"/>
                      <a:gd name="connsiteY1" fmla="*/ 281448 h 562897"/>
                      <a:gd name="connsiteX2" fmla="*/ 2014048 w 2416955"/>
                      <a:gd name="connsiteY2" fmla="*/ 0 h 562897"/>
                      <a:gd name="connsiteX0" fmla="*/ 402906 w 2416955"/>
                      <a:gd name="connsiteY0" fmla="*/ 0 h 562897"/>
                      <a:gd name="connsiteX1" fmla="*/ 2014048 w 2416955"/>
                      <a:gd name="connsiteY1" fmla="*/ 0 h 562897"/>
                      <a:gd name="connsiteX2" fmla="*/ 2416955 w 2416955"/>
                      <a:gd name="connsiteY2" fmla="*/ 281448 h 562897"/>
                      <a:gd name="connsiteX3" fmla="*/ 2014048 w 2416955"/>
                      <a:gd name="connsiteY3" fmla="*/ 562897 h 562897"/>
                      <a:gd name="connsiteX4" fmla="*/ 402906 w 2416955"/>
                      <a:gd name="connsiteY4" fmla="*/ 562897 h 562897"/>
                      <a:gd name="connsiteX5" fmla="*/ 0 w 2416955"/>
                      <a:gd name="connsiteY5" fmla="*/ 281448 h 562897"/>
                      <a:gd name="connsiteX6" fmla="*/ 402906 w 2416955"/>
                      <a:gd name="connsiteY6" fmla="*/ 0 h 56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6955" h="562897" stroke="0" extrusionOk="0">
                        <a:moveTo>
                          <a:pt x="402906" y="0"/>
                        </a:moveTo>
                        <a:cubicBezTo>
                          <a:pt x="983193" y="-773"/>
                          <a:pt x="1639410" y="2960"/>
                          <a:pt x="2014048" y="0"/>
                        </a:cubicBezTo>
                        <a:cubicBezTo>
                          <a:pt x="2248840" y="-27668"/>
                          <a:pt x="2442138" y="139955"/>
                          <a:pt x="2416955" y="281448"/>
                        </a:cubicBezTo>
                        <a:cubicBezTo>
                          <a:pt x="2415542" y="431665"/>
                          <a:pt x="2239755" y="550322"/>
                          <a:pt x="2014048" y="562897"/>
                        </a:cubicBezTo>
                        <a:cubicBezTo>
                          <a:pt x="1429471" y="672117"/>
                          <a:pt x="610216" y="483600"/>
                          <a:pt x="402906" y="562897"/>
                        </a:cubicBezTo>
                        <a:cubicBezTo>
                          <a:pt x="159784" y="541845"/>
                          <a:pt x="-27614" y="434650"/>
                          <a:pt x="0" y="281448"/>
                        </a:cubicBezTo>
                        <a:cubicBezTo>
                          <a:pt x="-8125" y="134732"/>
                          <a:pt x="148874" y="-1819"/>
                          <a:pt x="402906" y="0"/>
                        </a:cubicBezTo>
                        <a:close/>
                      </a:path>
                      <a:path w="2416955" h="562897" fill="none" extrusionOk="0">
                        <a:moveTo>
                          <a:pt x="2014048" y="562897"/>
                        </a:moveTo>
                        <a:cubicBezTo>
                          <a:pt x="1798255" y="576283"/>
                          <a:pt x="1610821" y="433020"/>
                          <a:pt x="1611142" y="281448"/>
                        </a:cubicBezTo>
                        <a:cubicBezTo>
                          <a:pt x="1613877" y="116572"/>
                          <a:pt x="1822128" y="2542"/>
                          <a:pt x="2014048" y="0"/>
                        </a:cubicBezTo>
                      </a:path>
                      <a:path w="2416955" h="562897" fill="none" extrusionOk="0">
                        <a:moveTo>
                          <a:pt x="402906" y="0"/>
                        </a:moveTo>
                        <a:cubicBezTo>
                          <a:pt x="582060" y="-144529"/>
                          <a:pt x="1338431" y="-2614"/>
                          <a:pt x="2014048" y="0"/>
                        </a:cubicBezTo>
                        <a:cubicBezTo>
                          <a:pt x="2235425" y="3177"/>
                          <a:pt x="2389477" y="138538"/>
                          <a:pt x="2416955" y="281448"/>
                        </a:cubicBezTo>
                        <a:cubicBezTo>
                          <a:pt x="2405429" y="447132"/>
                          <a:pt x="2250923" y="572167"/>
                          <a:pt x="2014048" y="562897"/>
                        </a:cubicBezTo>
                        <a:cubicBezTo>
                          <a:pt x="1826238" y="617892"/>
                          <a:pt x="1177404" y="462737"/>
                          <a:pt x="402906" y="562897"/>
                        </a:cubicBezTo>
                        <a:cubicBezTo>
                          <a:pt x="184815" y="572208"/>
                          <a:pt x="-20305" y="428110"/>
                          <a:pt x="0" y="281448"/>
                        </a:cubicBezTo>
                        <a:cubicBezTo>
                          <a:pt x="-6339" y="122740"/>
                          <a:pt x="182621" y="2070"/>
                          <a:pt x="402906" y="0"/>
                        </a:cubicBezTo>
                        <a:close/>
                      </a:path>
                      <a:path w="2416955" h="562897" fill="none" stroke="0" extrusionOk="0">
                        <a:moveTo>
                          <a:pt x="2014048" y="562897"/>
                        </a:moveTo>
                        <a:cubicBezTo>
                          <a:pt x="1805247" y="588537"/>
                          <a:pt x="1615003" y="434774"/>
                          <a:pt x="1611142" y="281448"/>
                        </a:cubicBezTo>
                        <a:cubicBezTo>
                          <a:pt x="1587344" y="144551"/>
                          <a:pt x="1799573" y="-7574"/>
                          <a:pt x="2014048" y="0"/>
                        </a:cubicBezTo>
                      </a:path>
                      <a:path w="2416955" h="562897" fill="none" stroke="0" extrusionOk="0">
                        <a:moveTo>
                          <a:pt x="402906" y="0"/>
                        </a:moveTo>
                        <a:cubicBezTo>
                          <a:pt x="1206550" y="-3538"/>
                          <a:pt x="1381356" y="-118167"/>
                          <a:pt x="2014048" y="0"/>
                        </a:cubicBezTo>
                        <a:cubicBezTo>
                          <a:pt x="2238655" y="-13915"/>
                          <a:pt x="2438115" y="105866"/>
                          <a:pt x="2416955" y="281448"/>
                        </a:cubicBezTo>
                        <a:cubicBezTo>
                          <a:pt x="2399643" y="444160"/>
                          <a:pt x="2240002" y="548345"/>
                          <a:pt x="2014048" y="562897"/>
                        </a:cubicBezTo>
                        <a:cubicBezTo>
                          <a:pt x="1461447" y="453117"/>
                          <a:pt x="693766" y="546391"/>
                          <a:pt x="402906" y="562897"/>
                        </a:cubicBezTo>
                        <a:cubicBezTo>
                          <a:pt x="184433" y="552058"/>
                          <a:pt x="-310" y="462613"/>
                          <a:pt x="0" y="281448"/>
                        </a:cubicBezTo>
                        <a:cubicBezTo>
                          <a:pt x="16807" y="142585"/>
                          <a:pt x="175685" y="19874"/>
                          <a:pt x="40290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49A4AF-D328-CD03-54E2-EA4D28E34E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4337" y="3582885"/>
            <a:ext cx="638693" cy="18692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21524A-6B4B-7B59-DB7F-E69350E45B0F}"/>
              </a:ext>
            </a:extLst>
          </p:cNvPr>
          <p:cNvCxnSpPr>
            <a:cxnSpLocks/>
          </p:cNvCxnSpPr>
          <p:nvPr/>
        </p:nvCxnSpPr>
        <p:spPr>
          <a:xfrm flipV="1">
            <a:off x="8735673" y="4225074"/>
            <a:ext cx="1396183" cy="470340"/>
          </a:xfrm>
          <a:prstGeom prst="bentConnector2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BF00B3-0B95-011E-7960-AEDA150C91ED}"/>
              </a:ext>
            </a:extLst>
          </p:cNvPr>
          <p:cNvSpPr txBox="1"/>
          <p:nvPr/>
        </p:nvSpPr>
        <p:spPr>
          <a:xfrm>
            <a:off x="3852400" y="4400341"/>
            <a:ext cx="304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Events</a:t>
            </a:r>
            <a:endParaRPr lang="en-LU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3E146-9BBC-BCC4-719A-5F6AFD9D893E}"/>
              </a:ext>
            </a:extLst>
          </p:cNvPr>
          <p:cNvSpPr/>
          <p:nvPr/>
        </p:nvSpPr>
        <p:spPr>
          <a:xfrm>
            <a:off x="9626074" y="3129129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4C0F5-0FFD-2919-BFBC-50837CA5148D}"/>
              </a:ext>
            </a:extLst>
          </p:cNvPr>
          <p:cNvSpPr txBox="1"/>
          <p:nvPr/>
        </p:nvSpPr>
        <p:spPr>
          <a:xfrm>
            <a:off x="9476994" y="3368978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Invoice Service</a:t>
            </a:r>
            <a:endParaRPr lang="en-LU" dirty="0"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8146D-9F1F-70A3-87E6-476983052323}"/>
              </a:ext>
            </a:extLst>
          </p:cNvPr>
          <p:cNvSpPr/>
          <p:nvPr/>
        </p:nvSpPr>
        <p:spPr>
          <a:xfrm>
            <a:off x="3759547" y="3099045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4F69E-CC63-5EFA-B5B0-A512AB6E1BAF}"/>
              </a:ext>
            </a:extLst>
          </p:cNvPr>
          <p:cNvSpPr txBox="1"/>
          <p:nvPr/>
        </p:nvSpPr>
        <p:spPr>
          <a:xfrm>
            <a:off x="3610467" y="3338894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Order</a:t>
            </a:r>
          </a:p>
          <a:p>
            <a:pPr algn="ctr"/>
            <a:r>
              <a:rPr lang="en-IN" dirty="0">
                <a:solidFill>
                  <a:schemeClr val="accent6"/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0F25A-C4EA-7FF5-38E5-384973D47816}"/>
              </a:ext>
            </a:extLst>
          </p:cNvPr>
          <p:cNvSpPr/>
          <p:nvPr/>
        </p:nvSpPr>
        <p:spPr>
          <a:xfrm>
            <a:off x="7667755" y="1802271"/>
            <a:ext cx="1167166" cy="1023866"/>
          </a:xfrm>
          <a:custGeom>
            <a:avLst/>
            <a:gdLst>
              <a:gd name="connsiteX0" fmla="*/ 0 w 1167166"/>
              <a:gd name="connsiteY0" fmla="*/ 0 h 1023866"/>
              <a:gd name="connsiteX1" fmla="*/ 1167166 w 1167166"/>
              <a:gd name="connsiteY1" fmla="*/ 0 h 1023866"/>
              <a:gd name="connsiteX2" fmla="*/ 1167166 w 1167166"/>
              <a:gd name="connsiteY2" fmla="*/ 1023866 h 1023866"/>
              <a:gd name="connsiteX3" fmla="*/ 0 w 1167166"/>
              <a:gd name="connsiteY3" fmla="*/ 1023866 h 1023866"/>
              <a:gd name="connsiteX4" fmla="*/ 0 w 1167166"/>
              <a:gd name="connsiteY4" fmla="*/ 0 h 102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3866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16887" y="442560"/>
                  <a:pt x="1179566" y="877507"/>
                  <a:pt x="1167166" y="1023866"/>
                </a:cubicBezTo>
                <a:cubicBezTo>
                  <a:pt x="674907" y="1120736"/>
                  <a:pt x="184441" y="1106952"/>
                  <a:pt x="0" y="1023866"/>
                </a:cubicBezTo>
                <a:cubicBezTo>
                  <a:pt x="31185" y="603028"/>
                  <a:pt x="27095" y="24424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BA83D-12A6-A95E-C633-B0F548875CBB}"/>
              </a:ext>
            </a:extLst>
          </p:cNvPr>
          <p:cNvSpPr txBox="1"/>
          <p:nvPr/>
        </p:nvSpPr>
        <p:spPr>
          <a:xfrm>
            <a:off x="7549070" y="2007547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Notification </a:t>
            </a:r>
          </a:p>
          <a:p>
            <a:pPr algn="ctr"/>
            <a:r>
              <a:rPr lang="en-IN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Service</a:t>
            </a:r>
            <a:endParaRPr lang="en-LU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19738-C0BD-B190-84B3-E517D2444CBA}"/>
              </a:ext>
            </a:extLst>
          </p:cNvPr>
          <p:cNvSpPr/>
          <p:nvPr/>
        </p:nvSpPr>
        <p:spPr>
          <a:xfrm>
            <a:off x="5619213" y="2482414"/>
            <a:ext cx="1167166" cy="1025942"/>
          </a:xfrm>
          <a:custGeom>
            <a:avLst/>
            <a:gdLst>
              <a:gd name="connsiteX0" fmla="*/ 0 w 1167166"/>
              <a:gd name="connsiteY0" fmla="*/ 0 h 1025942"/>
              <a:gd name="connsiteX1" fmla="*/ 1167166 w 1167166"/>
              <a:gd name="connsiteY1" fmla="*/ 0 h 1025942"/>
              <a:gd name="connsiteX2" fmla="*/ 1167166 w 1167166"/>
              <a:gd name="connsiteY2" fmla="*/ 1025942 h 1025942"/>
              <a:gd name="connsiteX3" fmla="*/ 0 w 1167166"/>
              <a:gd name="connsiteY3" fmla="*/ 1025942 h 1025942"/>
              <a:gd name="connsiteX4" fmla="*/ 0 w 1167166"/>
              <a:gd name="connsiteY4" fmla="*/ 0 h 102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166" h="1025942" extrusionOk="0">
                <a:moveTo>
                  <a:pt x="0" y="0"/>
                </a:moveTo>
                <a:cubicBezTo>
                  <a:pt x="234010" y="-52609"/>
                  <a:pt x="702474" y="75818"/>
                  <a:pt x="1167166" y="0"/>
                </a:cubicBezTo>
                <a:cubicBezTo>
                  <a:pt x="1169083" y="375505"/>
                  <a:pt x="1107464" y="544956"/>
                  <a:pt x="1167166" y="1025942"/>
                </a:cubicBezTo>
                <a:cubicBezTo>
                  <a:pt x="674907" y="1122812"/>
                  <a:pt x="184441" y="1109028"/>
                  <a:pt x="0" y="1025942"/>
                </a:cubicBezTo>
                <a:cubicBezTo>
                  <a:pt x="68847" y="731788"/>
                  <a:pt x="-54068" y="494081"/>
                  <a:pt x="0" y="0"/>
                </a:cubicBezTo>
                <a:close/>
              </a:path>
            </a:pathLst>
          </a:custGeom>
          <a:noFill/>
          <a:ln>
            <a:solidFill>
              <a:schemeClr val="tx2">
                <a:lumMod val="10000"/>
                <a:lumOff val="9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2470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499F7-1E6F-9CDC-7582-1D130D756268}"/>
              </a:ext>
            </a:extLst>
          </p:cNvPr>
          <p:cNvSpPr txBox="1"/>
          <p:nvPr/>
        </p:nvSpPr>
        <p:spPr>
          <a:xfrm>
            <a:off x="5500528" y="2687690"/>
            <a:ext cx="1465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10000"/>
                    <a:lumOff val="90000"/>
                  </a:schemeClr>
                </a:solidFill>
                <a:latin typeface="Ink Free" panose="03080402000500000000" pitchFamily="66" charset="0"/>
              </a:rPr>
              <a:t>Delivery Service</a:t>
            </a:r>
            <a:endParaRPr lang="en-LU" dirty="0">
              <a:solidFill>
                <a:schemeClr val="tx2">
                  <a:lumMod val="10000"/>
                  <a:lumOff val="9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8B2B8B-4D35-A51C-ADED-3CFC9255DD37}"/>
              </a:ext>
            </a:extLst>
          </p:cNvPr>
          <p:cNvCxnSpPr/>
          <p:nvPr/>
        </p:nvCxnSpPr>
        <p:spPr>
          <a:xfrm flipH="1" flipV="1">
            <a:off x="6301717" y="3679444"/>
            <a:ext cx="594113" cy="75205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147049-5CEE-0AE1-75D8-935AC85DF22C}"/>
              </a:ext>
            </a:extLst>
          </p:cNvPr>
          <p:cNvCxnSpPr>
            <a:cxnSpLocks/>
          </p:cNvCxnSpPr>
          <p:nvPr/>
        </p:nvCxnSpPr>
        <p:spPr>
          <a:xfrm flipV="1">
            <a:off x="8102897" y="2987241"/>
            <a:ext cx="178836" cy="1426508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176" name="Picture 8" descr="Email Icon Large Envelope">
            <a:extLst>
              <a:ext uri="{FF2B5EF4-FFF2-40B4-BE49-F238E27FC236}">
                <a16:creationId xmlns:a16="http://schemas.microsoft.com/office/drawing/2014/main" id="{38117D1F-0C8E-7F8E-E515-26E2287C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61" y="4596651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Email Icon Large Envelope">
            <a:extLst>
              <a:ext uri="{FF2B5EF4-FFF2-40B4-BE49-F238E27FC236}">
                <a16:creationId xmlns:a16="http://schemas.microsoft.com/office/drawing/2014/main" id="{ECB4003A-A780-D076-B5C3-A37C84C2C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901" y="4594214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mail Icon Large Envelope">
            <a:extLst>
              <a:ext uri="{FF2B5EF4-FFF2-40B4-BE49-F238E27FC236}">
                <a16:creationId xmlns:a16="http://schemas.microsoft.com/office/drawing/2014/main" id="{4F6F2FED-7DAC-04FE-919C-1FE36232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02" y="4566146"/>
            <a:ext cx="374201" cy="3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88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A7754E-D95B-F556-F058-34B6A1E8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24" y="2414265"/>
            <a:ext cx="10515600" cy="2388875"/>
          </a:xfrm>
        </p:spPr>
        <p:txBody>
          <a:bodyPr/>
          <a:lstStyle/>
          <a:p>
            <a:pPr algn="ctr"/>
            <a:r>
              <a:rPr lang="en-US" dirty="0"/>
              <a:t>Eventual Consistency is the price for better performance, scalability, and availability!</a:t>
            </a:r>
          </a:p>
        </p:txBody>
      </p:sp>
    </p:spTree>
    <p:extLst>
      <p:ext uri="{BB962C8B-B14F-4D97-AF65-F5344CB8AC3E}">
        <p14:creationId xmlns:p14="http://schemas.microsoft.com/office/powerpoint/2010/main" val="426262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A7754E-D95B-F556-F058-34B6A1E8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4" y="2045965"/>
            <a:ext cx="10515600" cy="2388875"/>
          </a:xfrm>
        </p:spPr>
        <p:txBody>
          <a:bodyPr/>
          <a:lstStyle/>
          <a:p>
            <a:r>
              <a:rPr lang="en-US" dirty="0"/>
              <a:t>Azure Cosmos DB makes it easy to build highly responsive and scalable apps with flexible consistency choices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13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A3736BAED9C4FB935A16D61D92FAC" ma:contentTypeVersion="23" ma:contentTypeDescription="Create a new document." ma:contentTypeScope="" ma:versionID="77e832202b5b259d2d1c042f24773979">
  <xsd:schema xmlns:xsd="http://www.w3.org/2001/XMLSchema" xmlns:xs="http://www.w3.org/2001/XMLSchema" xmlns:p="http://schemas.microsoft.com/office/2006/metadata/properties" xmlns:ns1="http://schemas.microsoft.com/sharepoint/v3" xmlns:ns2="10db6105-8b85-4f33-8d1e-c44bf949028e" xmlns:ns3="4482235d-8f7c-48d5-83d1-32c109652729" xmlns:ns4="230e9df3-be65-4c73-a93b-d1236ebd677e" targetNamespace="http://schemas.microsoft.com/office/2006/metadata/properties" ma:root="true" ma:fieldsID="844df0953ab8c2e81ae2657f571b83af" ns1:_="" ns2:_="" ns3:_="" ns4:_="">
    <xsd:import namespace="http://schemas.microsoft.com/sharepoint/v3"/>
    <xsd:import namespace="10db6105-8b85-4f33-8d1e-c44bf949028e"/>
    <xsd:import namespace="4482235d-8f7c-48d5-83d1-32c109652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EpisodeDate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b6105-8b85-4f33-8d1e-c44bf9490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pisodeDate" ma:index="28" nillable="true" ma:displayName="Episode Date" ma:format="DateOnly" ma:internalName="EpisodeDate">
      <xsd:simpleType>
        <xsd:restriction base="dms:DateTime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2235d-8f7c-48d5-83d1-32c109652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a1c97b2-2b2c-4f29-a738-1a08e76a4406}" ma:internalName="TaxCatchAll" ma:showField="CatchAllData" ma:web="4482235d-8f7c-48d5-83d1-32c109652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b6105-8b85-4f33-8d1e-c44bf949028e">
      <Terms xmlns="http://schemas.microsoft.com/office/infopath/2007/PartnerControls"/>
    </lcf76f155ced4ddcb4097134ff3c332f>
    <_ip_UnifiedCompliancePolicyUIAction xmlns="http://schemas.microsoft.com/sharepoint/v3" xsi:nil="true"/>
    <EpisodeDate xmlns="10db6105-8b85-4f33-8d1e-c44bf949028e" xsi:nil="true"/>
    <_ip_UnifiedCompliancePolicyProperties xmlns="http://schemas.microsoft.com/sharepoint/v3" xsi:nil="true"/>
    <TaxCatchAll xmlns="230e9df3-be65-4c73-a93b-d1236ebd677e" xsi:nil="true"/>
    <SharedWithUsers xmlns="4482235d-8f7c-48d5-83d1-32c109652729">
      <UserInfo>
        <DisplayName>Jay Gordon</DisplayName>
        <AccountId>171</AccountId>
        <AccountType/>
      </UserInfo>
      <UserInfo>
        <DisplayName>Michal Toiba</DisplayName>
        <AccountId>20297</AccountId>
        <AccountType/>
      </UserInfo>
      <UserInfo>
        <DisplayName>Aurea Astro</DisplayName>
        <AccountId>402</AccountId>
        <AccountType/>
      </UserInfo>
      <UserInfo>
        <DisplayName>Cameron Tomisser</DisplayName>
        <AccountId>90</AccountId>
        <AccountType/>
      </UserInfo>
      <UserInfo>
        <DisplayName>Ricky Diep</DisplayName>
        <AccountId>20542</AccountId>
        <AccountType/>
      </UserInfo>
      <UserInfo>
        <DisplayName>Matt Scholz (RUN Studios LLC)</DisplayName>
        <AccountId>32797</AccountId>
        <AccountType/>
      </UserInfo>
      <UserInfo>
        <DisplayName>Allison Dunmire (RUN Studios LLC)</DisplayName>
        <AccountId>12982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9379F71-EFA6-4901-8DF9-A2D663412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187938-A2E4-4E71-9BD3-2247FFC701C1}">
  <ds:schemaRefs>
    <ds:schemaRef ds:uri="10db6105-8b85-4f33-8d1e-c44bf949028e"/>
    <ds:schemaRef ds:uri="230e9df3-be65-4c73-a93b-d1236ebd677e"/>
    <ds:schemaRef ds:uri="4482235d-8f7c-48d5-83d1-32c109652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73EFC8-458F-4B53-BFB1-728E2B2BEE98}">
  <ds:schemaRefs>
    <ds:schemaRef ds:uri="http://purl.org/dc/elements/1.1/"/>
    <ds:schemaRef ds:uri="4482235d-8f7c-48d5-83d1-32c109652729"/>
    <ds:schemaRef ds:uri="http://schemas.microsoft.com/sharepoint/v3"/>
    <ds:schemaRef ds:uri="http://schemas.openxmlformats.org/package/2006/metadata/core-properties"/>
    <ds:schemaRef ds:uri="10db6105-8b85-4f33-8d1e-c44bf949028e"/>
    <ds:schemaRef ds:uri="http://schemas.microsoft.com/office/infopath/2007/PartnerControls"/>
    <ds:schemaRef ds:uri="http://www.w3.org/XML/1998/namespace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8205</TotalTime>
  <Words>611</Words>
  <Application>Microsoft Office PowerPoint</Application>
  <PresentationFormat>Widescreen</PresentationFormat>
  <Paragraphs>154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__tiempos_b6f14e</vt:lpstr>
      <vt:lpstr>AmazonEmberBold</vt:lpstr>
      <vt:lpstr>Aptos</vt:lpstr>
      <vt:lpstr>Aptos Display</vt:lpstr>
      <vt:lpstr>Arial</vt:lpstr>
      <vt:lpstr>Calibri</vt:lpstr>
      <vt:lpstr>Ink Free</vt:lpstr>
      <vt:lpstr>Montserrat</vt:lpstr>
      <vt:lpstr>Roboto</vt:lpstr>
      <vt:lpstr>Segoe UI</vt:lpstr>
      <vt:lpstr>SFMono-Regular</vt:lpstr>
      <vt:lpstr>SignPainter HouseScript</vt:lpstr>
      <vt:lpstr>Office Theme</vt:lpstr>
      <vt:lpstr>NoSQL, YesCosmos: Build that Eventually Consistent Application using Azure Cosmos DB </vt:lpstr>
      <vt:lpstr>PowerPoint Presentation</vt:lpstr>
      <vt:lpstr>Distributed Services: Scenario</vt:lpstr>
      <vt:lpstr>Orchestrated Request-Based Pattern</vt:lpstr>
      <vt:lpstr>Background Synchronization Pattern</vt:lpstr>
      <vt:lpstr>Event Based Pattern</vt:lpstr>
      <vt:lpstr>Event Based Pattern – Scalability, Performance and Availability</vt:lpstr>
      <vt:lpstr>Eventual Consistency is the price for better performance, scalability, and availability!</vt:lpstr>
      <vt:lpstr>Azure Cosmos DB makes it easy to build highly responsive and scalable apps with flexible consistency choices</vt:lpstr>
      <vt:lpstr>Key Features: Azure Cosmos DB</vt:lpstr>
      <vt:lpstr>Consistency Models in Azure CosmosDB</vt:lpstr>
      <vt:lpstr>Change/Reduce consistency model with SDK</vt:lpstr>
      <vt:lpstr>Change/Reduce consistency model with SDK</vt:lpstr>
      <vt:lpstr>PowerPoint Presentation</vt:lpstr>
      <vt:lpstr>Programming for Eventual Consistency</vt:lpstr>
      <vt:lpstr>Programming for Eventual Consistency</vt:lpstr>
      <vt:lpstr>Programming for Eventual Consistency</vt:lpstr>
      <vt:lpstr>Programming for Eventual Consistency</vt:lpstr>
      <vt:lpstr>Programming for Eventual Consistency</vt:lpstr>
      <vt:lpstr>Event Based Pattern – Scalability, Performance and Availability</vt:lpstr>
      <vt:lpstr>Eventual Consistency  with Azure CosmosDB</vt:lpstr>
      <vt:lpstr>PowerPoint Presentation</vt:lpstr>
      <vt:lpstr>PowerPoint Presentation</vt:lpstr>
      <vt:lpstr>Ready to build eventually consistent apps on Azure CosmosDB?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Armstrong (RUN Studios LLC)</dc:creator>
  <cp:lastModifiedBy>Sneha Idnani</cp:lastModifiedBy>
  <cp:revision>11</cp:revision>
  <dcterms:created xsi:type="dcterms:W3CDTF">2024-01-27T02:46:46Z</dcterms:created>
  <dcterms:modified xsi:type="dcterms:W3CDTF">2024-04-12T19:00:44Z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0x010100D0EA3736BAED9C4FB935A16D61D92FAC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